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4"/>
  </p:sldMasterIdLst>
  <p:notesMasterIdLst>
    <p:notesMasterId r:id="rId34"/>
  </p:notesMasterIdLst>
  <p:sldIdLst>
    <p:sldId id="303" r:id="rId5"/>
    <p:sldId id="314" r:id="rId6"/>
    <p:sldId id="304" r:id="rId7"/>
    <p:sldId id="305" r:id="rId8"/>
    <p:sldId id="306" r:id="rId9"/>
    <p:sldId id="307" r:id="rId10"/>
    <p:sldId id="320" r:id="rId11"/>
    <p:sldId id="321" r:id="rId12"/>
    <p:sldId id="310" r:id="rId13"/>
    <p:sldId id="311" r:id="rId14"/>
    <p:sldId id="262" r:id="rId15"/>
    <p:sldId id="315" r:id="rId16"/>
    <p:sldId id="333" r:id="rId17"/>
    <p:sldId id="335" r:id="rId18"/>
    <p:sldId id="319" r:id="rId19"/>
    <p:sldId id="322" r:id="rId20"/>
    <p:sldId id="340" r:id="rId21"/>
    <p:sldId id="328" r:id="rId22"/>
    <p:sldId id="327" r:id="rId23"/>
    <p:sldId id="334" r:id="rId24"/>
    <p:sldId id="336" r:id="rId25"/>
    <p:sldId id="337" r:id="rId26"/>
    <p:sldId id="338" r:id="rId27"/>
    <p:sldId id="339" r:id="rId28"/>
    <p:sldId id="325" r:id="rId29"/>
    <p:sldId id="326" r:id="rId30"/>
    <p:sldId id="331" r:id="rId31"/>
    <p:sldId id="329" r:id="rId32"/>
    <p:sldId id="330" r:id="rId33"/>
  </p:sldIdLst>
  <p:sldSz cx="9144000" cy="5143500" type="screen16x9"/>
  <p:notesSz cx="6858000" cy="9144000"/>
  <p:embeddedFontLst>
    <p:embeddedFont>
      <p:font typeface="Bebas Neue" panose="020B0606020202050201" pitchFamily="34" charset="0"/>
      <p:regular r:id="rId35"/>
    </p:embeddedFont>
    <p:embeddedFont>
      <p:font typeface="Candara" panose="020E0502030303020204" pitchFamily="34" charset="0"/>
      <p:regular r:id="rId36"/>
      <p:bold r:id="rId37"/>
      <p:italic r:id="rId38"/>
      <p:boldItalic r:id="rId39"/>
    </p:embeddedFont>
    <p:embeddedFont>
      <p:font typeface="Figtree"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195D88-FDAF-AD3B-D3D2-16C5EC1F5B52}" v="32" dt="2023-05-02T04:43:04.881"/>
    <p1510:client id="{3A52A656-5847-E0D2-B438-3121026D1FC9}" v="791" dt="2023-05-02T05:07:15.931"/>
    <p1510:client id="{9BAD7FA3-B620-4F6D-B4C1-63F6425E860C}" vWet="4" dt="2023-05-02T04:03:39.656"/>
  </p1510:revLst>
</p1510:revInfo>
</file>

<file path=ppt/tableStyles.xml><?xml version="1.0" encoding="utf-8"?>
<a:tblStyleLst xmlns:a="http://schemas.openxmlformats.org/drawingml/2006/main" def="{0D3CE4AA-F8A9-409F-9293-B7EAF103F183}">
  <a:tblStyle styleId="{0D3CE4AA-F8A9-409F-9293-B7EAF103F1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17a01e94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17a01e94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1ea0acc3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1ea0acc3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1ea0acc3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1ea0acc3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2286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1ea0acc3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1ea0acc3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020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1dae13609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1dae13609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745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21a50e3a86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21a50e3a86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17a01e94b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17a01e94b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18898af3b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18898af3b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1a50e3a863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21a50e3a863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1dae136098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1dae13609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1393ff6c8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1393ff6c8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26375" y="719800"/>
            <a:ext cx="6091200" cy="22788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191919"/>
              </a:buClr>
              <a:buSzPts val="5200"/>
              <a:buNone/>
              <a:defRPr sz="5000">
                <a:solidFill>
                  <a:srgbClr val="191919"/>
                </a:solidFill>
              </a:defRPr>
            </a:lvl1pPr>
            <a:lvl2pPr lvl="1" algn="ctr">
              <a:spcBef>
                <a:spcPts val="20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526375" y="3343650"/>
            <a:ext cx="6091200" cy="409500"/>
          </a:xfrm>
          <a:prstGeom prst="rect">
            <a:avLst/>
          </a:prstGeom>
          <a:solidFill>
            <a:schemeClr val="dk2"/>
          </a:solidFill>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4608500"/>
            <a:ext cx="91620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4768446"/>
            <a:ext cx="9162000" cy="37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715100" y="445025"/>
            <a:ext cx="482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CUSTOM_5">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40"/>
        <p:cNvGrpSpPr/>
        <p:nvPr/>
      </p:nvGrpSpPr>
      <p:grpSpPr>
        <a:xfrm>
          <a:off x="0" y="0"/>
          <a:ext cx="0" cy="0"/>
          <a:chOff x="0" y="0"/>
          <a:chExt cx="0" cy="0"/>
        </a:xfrm>
      </p:grpSpPr>
      <p:grpSp>
        <p:nvGrpSpPr>
          <p:cNvPr id="141" name="Google Shape;141;p26"/>
          <p:cNvGrpSpPr/>
          <p:nvPr/>
        </p:nvGrpSpPr>
        <p:grpSpPr>
          <a:xfrm rot="5400000" flipH="1">
            <a:off x="584525" y="-96837"/>
            <a:ext cx="874150" cy="1656438"/>
            <a:chOff x="385700" y="491188"/>
            <a:chExt cx="874150" cy="1656438"/>
          </a:xfrm>
        </p:grpSpPr>
        <p:sp>
          <p:nvSpPr>
            <p:cNvPr id="142" name="Google Shape;142;p26"/>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715100"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385700" y="14847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715100" y="49118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26"/>
          <p:cNvGrpSpPr/>
          <p:nvPr/>
        </p:nvGrpSpPr>
        <p:grpSpPr>
          <a:xfrm rot="-5400000">
            <a:off x="7528550" y="-32912"/>
            <a:ext cx="874150" cy="1656438"/>
            <a:chOff x="385700" y="491188"/>
            <a:chExt cx="874150" cy="1656438"/>
          </a:xfrm>
        </p:grpSpPr>
        <p:sp>
          <p:nvSpPr>
            <p:cNvPr id="149" name="Google Shape;149;p26"/>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715100"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385700" y="14847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715100" y="49118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26"/>
          <p:cNvSpPr/>
          <p:nvPr/>
        </p:nvSpPr>
        <p:spPr>
          <a:xfrm>
            <a:off x="0" y="4608500"/>
            <a:ext cx="91620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0" y="4768446"/>
            <a:ext cx="9162000" cy="37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57"/>
        <p:cNvGrpSpPr/>
        <p:nvPr/>
      </p:nvGrpSpPr>
      <p:grpSpPr>
        <a:xfrm>
          <a:off x="0" y="0"/>
          <a:ext cx="0" cy="0"/>
          <a:chOff x="0" y="0"/>
          <a:chExt cx="0" cy="0"/>
        </a:xfrm>
      </p:grpSpPr>
      <p:sp>
        <p:nvSpPr>
          <p:cNvPr id="158" name="Google Shape;158;p27"/>
          <p:cNvSpPr/>
          <p:nvPr/>
        </p:nvSpPr>
        <p:spPr>
          <a:xfrm>
            <a:off x="0" y="2633325"/>
            <a:ext cx="9144000" cy="2508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27"/>
          <p:cNvGrpSpPr/>
          <p:nvPr/>
        </p:nvGrpSpPr>
        <p:grpSpPr>
          <a:xfrm>
            <a:off x="255688" y="2920838"/>
            <a:ext cx="1246725" cy="1529563"/>
            <a:chOff x="385700" y="491188"/>
            <a:chExt cx="1246725" cy="1529563"/>
          </a:xfrm>
        </p:grpSpPr>
        <p:sp>
          <p:nvSpPr>
            <p:cNvPr id="160" name="Google Shape;160;p27"/>
            <p:cNvSpPr/>
            <p:nvPr/>
          </p:nvSpPr>
          <p:spPr>
            <a:xfrm>
              <a:off x="905850" y="630950"/>
              <a:ext cx="354000" cy="3540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677300" y="1097275"/>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1520225" y="578800"/>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527975" y="1778950"/>
              <a:ext cx="241800" cy="2418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385700" y="1484763"/>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715100" y="491188"/>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27"/>
          <p:cNvGrpSpPr/>
          <p:nvPr/>
        </p:nvGrpSpPr>
        <p:grpSpPr>
          <a:xfrm flipH="1">
            <a:off x="7629263" y="2920838"/>
            <a:ext cx="1246725" cy="1529563"/>
            <a:chOff x="385700" y="491188"/>
            <a:chExt cx="1246725" cy="1529563"/>
          </a:xfrm>
        </p:grpSpPr>
        <p:sp>
          <p:nvSpPr>
            <p:cNvPr id="167" name="Google Shape;167;p27"/>
            <p:cNvSpPr/>
            <p:nvPr/>
          </p:nvSpPr>
          <p:spPr>
            <a:xfrm>
              <a:off x="905850" y="630950"/>
              <a:ext cx="354000" cy="3540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677300" y="1097275"/>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1520225" y="578800"/>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527975" y="1778950"/>
              <a:ext cx="241800" cy="2418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385700" y="1484763"/>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715100" y="491188"/>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8"/>
        <p:cNvGrpSpPr/>
        <p:nvPr/>
      </p:nvGrpSpPr>
      <p:grpSpPr>
        <a:xfrm>
          <a:off x="0" y="0"/>
          <a:ext cx="0" cy="0"/>
          <a:chOff x="0" y="0"/>
          <a:chExt cx="0" cy="0"/>
        </a:xfrm>
      </p:grpSpPr>
      <p:sp>
        <p:nvSpPr>
          <p:cNvPr id="79" name="Google Shape;79;p17"/>
          <p:cNvSpPr>
            <a:spLocks noGrp="1"/>
          </p:cNvSpPr>
          <p:nvPr>
            <p:ph type="pic" idx="2"/>
          </p:nvPr>
        </p:nvSpPr>
        <p:spPr>
          <a:xfrm>
            <a:off x="-1" y="0"/>
            <a:ext cx="9144000" cy="3413400"/>
          </a:xfrm>
          <a:prstGeom prst="rect">
            <a:avLst/>
          </a:prstGeom>
          <a:noFill/>
          <a:ln>
            <a:noFill/>
          </a:ln>
        </p:spPr>
      </p:sp>
      <p:sp>
        <p:nvSpPr>
          <p:cNvPr id="80" name="Google Shape;80;p1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 name="Google Shape;81;p17"/>
          <p:cNvSpPr txBox="1">
            <a:spLocks noGrp="1"/>
          </p:cNvSpPr>
          <p:nvPr>
            <p:ph type="subTitle" idx="1"/>
          </p:nvPr>
        </p:nvSpPr>
        <p:spPr>
          <a:xfrm>
            <a:off x="698925" y="2784100"/>
            <a:ext cx="2389500" cy="513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2" name="Google Shape;82;p17"/>
          <p:cNvSpPr txBox="1">
            <a:spLocks noGrp="1"/>
          </p:cNvSpPr>
          <p:nvPr>
            <p:ph type="subTitle" idx="3"/>
          </p:nvPr>
        </p:nvSpPr>
        <p:spPr>
          <a:xfrm>
            <a:off x="698925" y="3297100"/>
            <a:ext cx="2389500" cy="1175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7"/>
          <p:cNvSpPr txBox="1">
            <a:spLocks noGrp="1"/>
          </p:cNvSpPr>
          <p:nvPr>
            <p:ph type="subTitle" idx="4"/>
          </p:nvPr>
        </p:nvSpPr>
        <p:spPr>
          <a:xfrm>
            <a:off x="3394864" y="3325150"/>
            <a:ext cx="2389500" cy="11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7"/>
          <p:cNvSpPr txBox="1">
            <a:spLocks noGrp="1"/>
          </p:cNvSpPr>
          <p:nvPr>
            <p:ph type="subTitle" idx="5"/>
          </p:nvPr>
        </p:nvSpPr>
        <p:spPr>
          <a:xfrm>
            <a:off x="6040003" y="3320000"/>
            <a:ext cx="2389500" cy="11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7"/>
          <p:cNvSpPr txBox="1">
            <a:spLocks noGrp="1"/>
          </p:cNvSpPr>
          <p:nvPr>
            <p:ph type="subTitle" idx="6"/>
          </p:nvPr>
        </p:nvSpPr>
        <p:spPr>
          <a:xfrm>
            <a:off x="3394864" y="2812150"/>
            <a:ext cx="2389500" cy="513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 name="Google Shape;86;p17"/>
          <p:cNvSpPr txBox="1">
            <a:spLocks noGrp="1"/>
          </p:cNvSpPr>
          <p:nvPr>
            <p:ph type="subTitle" idx="7"/>
          </p:nvPr>
        </p:nvSpPr>
        <p:spPr>
          <a:xfrm>
            <a:off x="6040003" y="2807000"/>
            <a:ext cx="2389500" cy="513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665830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a:off x="0" y="2347800"/>
            <a:ext cx="9144000" cy="279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subTitle" idx="1"/>
          </p:nvPr>
        </p:nvSpPr>
        <p:spPr>
          <a:xfrm>
            <a:off x="1290763" y="2895075"/>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400">
                <a:solidFill>
                  <a:schemeClr val="lt1"/>
                </a:solidFill>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4" name="Google Shape;24;p5"/>
          <p:cNvSpPr txBox="1">
            <a:spLocks noGrp="1"/>
          </p:cNvSpPr>
          <p:nvPr>
            <p:ph type="subTitle" idx="2"/>
          </p:nvPr>
        </p:nvSpPr>
        <p:spPr>
          <a:xfrm>
            <a:off x="4945638" y="289507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solidFill>
                  <a:schemeClr val="lt1"/>
                </a:solidFill>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5" name="Google Shape;25;p5"/>
          <p:cNvSpPr txBox="1">
            <a:spLocks noGrp="1"/>
          </p:cNvSpPr>
          <p:nvPr>
            <p:ph type="subTitle" idx="3"/>
          </p:nvPr>
        </p:nvSpPr>
        <p:spPr>
          <a:xfrm>
            <a:off x="1290763" y="3531550"/>
            <a:ext cx="2907600" cy="71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6" name="Google Shape;26;p5"/>
          <p:cNvSpPr txBox="1">
            <a:spLocks noGrp="1"/>
          </p:cNvSpPr>
          <p:nvPr>
            <p:ph type="subTitle" idx="4"/>
          </p:nvPr>
        </p:nvSpPr>
        <p:spPr>
          <a:xfrm>
            <a:off x="4945638" y="3531550"/>
            <a:ext cx="2907600" cy="71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7" name="Google Shape;27;p5"/>
          <p:cNvSpPr txBox="1">
            <a:spLocks noGrp="1"/>
          </p:cNvSpPr>
          <p:nvPr>
            <p:ph type="title"/>
          </p:nvPr>
        </p:nvSpPr>
        <p:spPr>
          <a:xfrm>
            <a:off x="720000" y="52057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6"/>
          <p:cNvSpPr/>
          <p:nvPr/>
        </p:nvSpPr>
        <p:spPr>
          <a:xfrm>
            <a:off x="0" y="4608500"/>
            <a:ext cx="91620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p:nvPr/>
        </p:nvSpPr>
        <p:spPr>
          <a:xfrm>
            <a:off x="0" y="4768446"/>
            <a:ext cx="9162000" cy="37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body" idx="1"/>
          </p:nvPr>
        </p:nvSpPr>
        <p:spPr>
          <a:xfrm>
            <a:off x="459325" y="1216450"/>
            <a:ext cx="8129700" cy="1660200"/>
          </a:xfrm>
          <a:prstGeom prst="rect">
            <a:avLst/>
          </a:prstGeom>
          <a:solidFill>
            <a:schemeClr val="dk2"/>
          </a:solidFill>
        </p:spPr>
        <p:txBody>
          <a:bodyPr spcFirstLastPara="1" wrap="square" lIns="91425" tIns="91425" rIns="91425" bIns="91425" anchor="ctr" anchorCtr="0">
            <a:noAutofit/>
          </a:bodyPr>
          <a:lstStyle>
            <a:lvl1pPr marL="457200" lvl="0" indent="-317500" algn="ctr"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4" name="Google Shape;34;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7"/>
          <p:cNvSpPr>
            <a:spLocks noGrp="1"/>
          </p:cNvSpPr>
          <p:nvPr>
            <p:ph type="pic" idx="2"/>
          </p:nvPr>
        </p:nvSpPr>
        <p:spPr>
          <a:xfrm>
            <a:off x="459325" y="3075375"/>
            <a:ext cx="8129700" cy="18600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a:spLocks noGrp="1"/>
          </p:cNvSpPr>
          <p:nvPr>
            <p:ph type="pic" idx="2"/>
          </p:nvPr>
        </p:nvSpPr>
        <p:spPr>
          <a:xfrm>
            <a:off x="10450" y="-12175"/>
            <a:ext cx="9144000" cy="5155800"/>
          </a:xfrm>
          <a:prstGeom prst="rect">
            <a:avLst/>
          </a:prstGeom>
          <a:noFill/>
          <a:ln>
            <a:noFill/>
          </a:ln>
        </p:spPr>
      </p:sp>
      <p:sp>
        <p:nvSpPr>
          <p:cNvPr id="41" name="Google Shape;41;p9"/>
          <p:cNvSpPr txBox="1">
            <a:spLocks noGrp="1"/>
          </p:cNvSpPr>
          <p:nvPr>
            <p:ph type="title"/>
          </p:nvPr>
        </p:nvSpPr>
        <p:spPr>
          <a:xfrm>
            <a:off x="1022725" y="1426950"/>
            <a:ext cx="39744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 name="Google Shape;42;p9"/>
          <p:cNvSpPr txBox="1">
            <a:spLocks noGrp="1"/>
          </p:cNvSpPr>
          <p:nvPr>
            <p:ph type="subTitle" idx="1"/>
          </p:nvPr>
        </p:nvSpPr>
        <p:spPr>
          <a:xfrm>
            <a:off x="1022725" y="2268750"/>
            <a:ext cx="3974400" cy="169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724075" y="44507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 name="Google Shape;53;p13"/>
          <p:cNvSpPr txBox="1">
            <a:spLocks noGrp="1"/>
          </p:cNvSpPr>
          <p:nvPr>
            <p:ph type="title" idx="2" hasCustomPrompt="1"/>
          </p:nvPr>
        </p:nvSpPr>
        <p:spPr>
          <a:xfrm>
            <a:off x="1016348" y="1594379"/>
            <a:ext cx="782100" cy="786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latin typeface="Figtree Medium"/>
                <a:ea typeface="Figtree Medium"/>
                <a:cs typeface="Figtree Medium"/>
                <a:sym typeface="Figtree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4" name="Google Shape;54;p13"/>
          <p:cNvSpPr txBox="1">
            <a:spLocks noGrp="1"/>
          </p:cNvSpPr>
          <p:nvPr>
            <p:ph type="subTitle" idx="1"/>
          </p:nvPr>
        </p:nvSpPr>
        <p:spPr>
          <a:xfrm>
            <a:off x="1798325" y="1896206"/>
            <a:ext cx="2714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13"/>
          <p:cNvSpPr txBox="1">
            <a:spLocks noGrp="1"/>
          </p:cNvSpPr>
          <p:nvPr>
            <p:ph type="title" idx="3" hasCustomPrompt="1"/>
          </p:nvPr>
        </p:nvSpPr>
        <p:spPr>
          <a:xfrm>
            <a:off x="1016350" y="3100513"/>
            <a:ext cx="782100" cy="786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latin typeface="Figtree Medium"/>
                <a:ea typeface="Figtree Medium"/>
                <a:cs typeface="Figtree Medium"/>
                <a:sym typeface="Figtree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6" name="Google Shape;56;p13"/>
          <p:cNvSpPr txBox="1">
            <a:spLocks noGrp="1"/>
          </p:cNvSpPr>
          <p:nvPr>
            <p:ph type="subTitle" idx="4"/>
          </p:nvPr>
        </p:nvSpPr>
        <p:spPr>
          <a:xfrm>
            <a:off x="5709900" y="1884606"/>
            <a:ext cx="2714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13"/>
          <p:cNvSpPr txBox="1">
            <a:spLocks noGrp="1"/>
          </p:cNvSpPr>
          <p:nvPr>
            <p:ph type="title" idx="5" hasCustomPrompt="1"/>
          </p:nvPr>
        </p:nvSpPr>
        <p:spPr>
          <a:xfrm>
            <a:off x="4898450" y="1605975"/>
            <a:ext cx="782100" cy="786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latin typeface="Figtree Medium"/>
                <a:ea typeface="Figtree Medium"/>
                <a:cs typeface="Figtree Medium"/>
                <a:sym typeface="Figtree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8" name="Google Shape;58;p13"/>
          <p:cNvSpPr txBox="1">
            <a:spLocks noGrp="1"/>
          </p:cNvSpPr>
          <p:nvPr>
            <p:ph type="subTitle" idx="6"/>
          </p:nvPr>
        </p:nvSpPr>
        <p:spPr>
          <a:xfrm>
            <a:off x="1798325" y="3398162"/>
            <a:ext cx="2714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7" hasCustomPrompt="1"/>
          </p:nvPr>
        </p:nvSpPr>
        <p:spPr>
          <a:xfrm>
            <a:off x="4898450" y="3100513"/>
            <a:ext cx="782100" cy="786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latin typeface="Figtree Medium"/>
                <a:ea typeface="Figtree Medium"/>
                <a:cs typeface="Figtree Medium"/>
                <a:sym typeface="Figtree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0" name="Google Shape;60;p13"/>
          <p:cNvSpPr txBox="1">
            <a:spLocks noGrp="1"/>
          </p:cNvSpPr>
          <p:nvPr>
            <p:ph type="subTitle" idx="8"/>
          </p:nvPr>
        </p:nvSpPr>
        <p:spPr>
          <a:xfrm>
            <a:off x="5709900" y="3386562"/>
            <a:ext cx="2714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3"/>
          <p:cNvSpPr txBox="1">
            <a:spLocks noGrp="1"/>
          </p:cNvSpPr>
          <p:nvPr>
            <p:ph type="subTitle" idx="9"/>
          </p:nvPr>
        </p:nvSpPr>
        <p:spPr>
          <a:xfrm>
            <a:off x="1798325" y="1605975"/>
            <a:ext cx="2714100" cy="46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latin typeface="Figtree Medium"/>
                <a:ea typeface="Figtree Medium"/>
                <a:cs typeface="Figtree Medium"/>
                <a:sym typeface="Figtree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 name="Google Shape;62;p13"/>
          <p:cNvSpPr txBox="1">
            <a:spLocks noGrp="1"/>
          </p:cNvSpPr>
          <p:nvPr>
            <p:ph type="subTitle" idx="13"/>
          </p:nvPr>
        </p:nvSpPr>
        <p:spPr>
          <a:xfrm>
            <a:off x="5709900" y="1594375"/>
            <a:ext cx="2714100" cy="46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latin typeface="Figtree Medium"/>
                <a:ea typeface="Figtree Medium"/>
                <a:cs typeface="Figtree Medium"/>
                <a:sym typeface="Figtree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 name="Google Shape;63;p13"/>
          <p:cNvSpPr txBox="1">
            <a:spLocks noGrp="1"/>
          </p:cNvSpPr>
          <p:nvPr>
            <p:ph type="subTitle" idx="14"/>
          </p:nvPr>
        </p:nvSpPr>
        <p:spPr>
          <a:xfrm>
            <a:off x="1798325" y="3107690"/>
            <a:ext cx="2714100" cy="46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latin typeface="Figtree Medium"/>
                <a:ea typeface="Figtree Medium"/>
                <a:cs typeface="Figtree Medium"/>
                <a:sym typeface="Figtree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 name="Google Shape;64;p13"/>
          <p:cNvSpPr txBox="1">
            <a:spLocks noGrp="1"/>
          </p:cNvSpPr>
          <p:nvPr>
            <p:ph type="subTitle" idx="15"/>
          </p:nvPr>
        </p:nvSpPr>
        <p:spPr>
          <a:xfrm>
            <a:off x="5709900" y="3096090"/>
            <a:ext cx="2714100" cy="46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latin typeface="Figtree Medium"/>
                <a:ea typeface="Figtree Medium"/>
                <a:cs typeface="Figtree Medium"/>
                <a:sym typeface="Figtree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5" name="Google Shape;65;p13"/>
          <p:cNvSpPr/>
          <p:nvPr/>
        </p:nvSpPr>
        <p:spPr>
          <a:xfrm>
            <a:off x="0" y="4608500"/>
            <a:ext cx="91620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0" y="4768446"/>
            <a:ext cx="9162000" cy="37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75"/>
        <p:cNvGrpSpPr/>
        <p:nvPr/>
      </p:nvGrpSpPr>
      <p:grpSpPr>
        <a:xfrm>
          <a:off x="0" y="0"/>
          <a:ext cx="0" cy="0"/>
          <a:chOff x="0" y="0"/>
          <a:chExt cx="0" cy="0"/>
        </a:xfrm>
      </p:grpSpPr>
      <p:sp>
        <p:nvSpPr>
          <p:cNvPr id="76" name="Google Shape;76;p16"/>
          <p:cNvSpPr txBox="1">
            <a:spLocks noGrp="1"/>
          </p:cNvSpPr>
          <p:nvPr>
            <p:ph type="subTitle" idx="1"/>
          </p:nvPr>
        </p:nvSpPr>
        <p:spPr>
          <a:xfrm>
            <a:off x="715100" y="2862421"/>
            <a:ext cx="3564300" cy="14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77" name="Google Shape;77;p16"/>
          <p:cNvSpPr txBox="1">
            <a:spLocks noGrp="1"/>
          </p:cNvSpPr>
          <p:nvPr>
            <p:ph type="title"/>
          </p:nvPr>
        </p:nvSpPr>
        <p:spPr>
          <a:xfrm>
            <a:off x="715100" y="1505075"/>
            <a:ext cx="3564300" cy="1305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8" name="Google Shape;98;p19"/>
          <p:cNvSpPr txBox="1">
            <a:spLocks noGrp="1"/>
          </p:cNvSpPr>
          <p:nvPr>
            <p:ph type="subTitle" idx="1"/>
          </p:nvPr>
        </p:nvSpPr>
        <p:spPr>
          <a:xfrm>
            <a:off x="838961" y="1585277"/>
            <a:ext cx="2280600" cy="4662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9" name="Google Shape;99;p19"/>
          <p:cNvSpPr txBox="1">
            <a:spLocks noGrp="1"/>
          </p:cNvSpPr>
          <p:nvPr>
            <p:ph type="subTitle" idx="2"/>
          </p:nvPr>
        </p:nvSpPr>
        <p:spPr>
          <a:xfrm>
            <a:off x="839025" y="1953578"/>
            <a:ext cx="2280600" cy="5727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 name="Google Shape;100;p19"/>
          <p:cNvSpPr txBox="1">
            <a:spLocks noGrp="1"/>
          </p:cNvSpPr>
          <p:nvPr>
            <p:ph type="subTitle" idx="3"/>
          </p:nvPr>
        </p:nvSpPr>
        <p:spPr>
          <a:xfrm>
            <a:off x="6024298" y="1953578"/>
            <a:ext cx="2280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9"/>
          <p:cNvSpPr txBox="1">
            <a:spLocks noGrp="1"/>
          </p:cNvSpPr>
          <p:nvPr>
            <p:ph type="subTitle" idx="4"/>
          </p:nvPr>
        </p:nvSpPr>
        <p:spPr>
          <a:xfrm>
            <a:off x="839063" y="3456253"/>
            <a:ext cx="2280600" cy="5727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19"/>
          <p:cNvSpPr txBox="1">
            <a:spLocks noGrp="1"/>
          </p:cNvSpPr>
          <p:nvPr>
            <p:ph type="subTitle" idx="5"/>
          </p:nvPr>
        </p:nvSpPr>
        <p:spPr>
          <a:xfrm>
            <a:off x="6024335" y="3456253"/>
            <a:ext cx="2280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9"/>
          <p:cNvSpPr txBox="1">
            <a:spLocks noGrp="1"/>
          </p:cNvSpPr>
          <p:nvPr>
            <p:ph type="subTitle" idx="6"/>
          </p:nvPr>
        </p:nvSpPr>
        <p:spPr>
          <a:xfrm>
            <a:off x="839059" y="3087952"/>
            <a:ext cx="2280600" cy="4662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4" name="Google Shape;104;p19"/>
          <p:cNvSpPr txBox="1">
            <a:spLocks noGrp="1"/>
          </p:cNvSpPr>
          <p:nvPr>
            <p:ph type="subTitle" idx="7"/>
          </p:nvPr>
        </p:nvSpPr>
        <p:spPr>
          <a:xfrm>
            <a:off x="6024287" y="1585277"/>
            <a:ext cx="2280600" cy="46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5" name="Google Shape;105;p19"/>
          <p:cNvSpPr txBox="1">
            <a:spLocks noGrp="1"/>
          </p:cNvSpPr>
          <p:nvPr>
            <p:ph type="subTitle" idx="8"/>
          </p:nvPr>
        </p:nvSpPr>
        <p:spPr>
          <a:xfrm>
            <a:off x="6024324" y="3087952"/>
            <a:ext cx="2280600" cy="46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6" name="Google Shape;106;p19"/>
          <p:cNvSpPr/>
          <p:nvPr/>
        </p:nvSpPr>
        <p:spPr>
          <a:xfrm>
            <a:off x="0" y="4608500"/>
            <a:ext cx="91620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a:off x="0" y="4768446"/>
            <a:ext cx="9162000" cy="37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1pPr>
            <a:lvl2pPr lvl="1"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2pPr>
            <a:lvl3pPr lvl="2"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3pPr>
            <a:lvl4pPr lvl="3"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4pPr>
            <a:lvl5pPr lvl="4"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5pPr>
            <a:lvl6pPr lvl="5"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6pPr>
            <a:lvl7pPr lvl="6"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7pPr>
            <a:lvl8pPr lvl="7"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8pPr>
            <a:lvl9pPr lvl="8"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1pPr>
            <a:lvl2pPr marL="914400" lvl="1"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2pPr>
            <a:lvl3pPr marL="1371600" lvl="2"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3pPr>
            <a:lvl4pPr marL="1828800" lvl="3"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4pPr>
            <a:lvl5pPr marL="2286000" lvl="4"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5pPr>
            <a:lvl6pPr marL="2743200" lvl="5"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6pPr>
            <a:lvl7pPr marL="3200400" lvl="6"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7pPr>
            <a:lvl8pPr marL="3657600" lvl="7"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8pPr>
            <a:lvl9pPr marL="4114800" lvl="8"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8" r:id="rId6"/>
    <p:sldLayoutId id="2147483659" r:id="rId7"/>
    <p:sldLayoutId id="2147483662" r:id="rId8"/>
    <p:sldLayoutId id="2147483665" r:id="rId9"/>
    <p:sldLayoutId id="2147483667" r:id="rId10"/>
    <p:sldLayoutId id="2147483668" r:id="rId11"/>
    <p:sldLayoutId id="2147483672" r:id="rId12"/>
    <p:sldLayoutId id="2147483673" r:id="rId13"/>
    <p:sldLayoutId id="214748367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huggingface.co/datasets/medalpaca/medical_meadow_wikidoc" TargetMode="External"/><Relationship Id="rId7" Type="http://schemas.openxmlformats.org/officeDocument/2006/relationships/hyperlink" Target="https://huggingface.co/docs/transformers/main/model_doc/llama"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github.com/hwchase17/langchain" TargetMode="External"/><Relationship Id="rId5" Type="http://schemas.openxmlformats.org/officeDocument/2006/relationships/hyperlink" Target="https://huggingface.co/lmsys/vicuna-13b-delta-v0" TargetMode="External"/><Relationship Id="rId4" Type="http://schemas.openxmlformats.org/officeDocument/2006/relationships/hyperlink" Target="https://huggingface.co/datasets/medalpaca/medical_meadow_wikidoc_patient_information"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1"/>
          <p:cNvSpPr txBox="1">
            <a:spLocks noGrp="1"/>
          </p:cNvSpPr>
          <p:nvPr>
            <p:ph type="ctrTitle"/>
          </p:nvPr>
        </p:nvSpPr>
        <p:spPr>
          <a:xfrm>
            <a:off x="1526375" y="719800"/>
            <a:ext cx="6091200" cy="2278800"/>
          </a:xfrm>
          <a:prstGeom prst="rect">
            <a:avLst/>
          </a:prstGeom>
        </p:spPr>
        <p:txBody>
          <a:bodyPr spcFirstLastPara="1" wrap="square" lIns="91425" tIns="91425" rIns="91425" bIns="91425" anchor="t" anchorCtr="0">
            <a:noAutofit/>
          </a:bodyPr>
          <a:lstStyle/>
          <a:p>
            <a:pPr marL="0" lvl="0" indent="0" algn="ctr" rtl="0">
              <a:spcBef>
                <a:spcPts val="0"/>
              </a:spcBef>
              <a:spcAft>
                <a:spcPts val="200"/>
              </a:spcAft>
              <a:buNone/>
            </a:pPr>
            <a:r>
              <a:rPr lang="en" sz="3500">
                <a:solidFill>
                  <a:schemeClr val="dk1"/>
                </a:solidFill>
                <a:latin typeface="+mj-lt"/>
              </a:rPr>
              <a:t>Med</a:t>
            </a:r>
            <a:r>
              <a:rPr lang="en" sz="3500">
                <a:solidFill>
                  <a:schemeClr val="bg2"/>
                </a:solidFill>
                <a:latin typeface="+mj-lt"/>
              </a:rPr>
              <a:t>Vicuna</a:t>
            </a:r>
            <a:endParaRPr sz="3500">
              <a:solidFill>
                <a:schemeClr val="bg2"/>
              </a:solidFill>
              <a:latin typeface="+mj-lt"/>
            </a:endParaRPr>
          </a:p>
        </p:txBody>
      </p:sp>
      <p:sp>
        <p:nvSpPr>
          <p:cNvPr id="184" name="Google Shape;184;p31"/>
          <p:cNvSpPr txBox="1">
            <a:spLocks noGrp="1"/>
          </p:cNvSpPr>
          <p:nvPr>
            <p:ph type="subTitle" idx="1"/>
          </p:nvPr>
        </p:nvSpPr>
        <p:spPr>
          <a:xfrm>
            <a:off x="1530170" y="2508025"/>
            <a:ext cx="6091200" cy="992675"/>
          </a:xfrm>
          <a:prstGeom prst="rect">
            <a:avLst/>
          </a:prstGeom>
        </p:spPr>
        <p:txBody>
          <a:bodyPr spcFirstLastPara="1" wrap="square" lIns="91425" tIns="91425" rIns="91425" bIns="91425" anchor="b" anchorCtr="0">
            <a:noAutofit/>
          </a:bodyPr>
          <a:lstStyle/>
          <a:p>
            <a:r>
              <a:rPr lang="en-IN" sz="2400" b="0">
                <a:solidFill>
                  <a:schemeClr val="bg1"/>
                </a:solidFill>
                <a:effectLst/>
                <a:latin typeface="+mj-lt"/>
              </a:rPr>
              <a:t>MS in Applied Data Science | Hackathon 2023</a:t>
            </a:r>
          </a:p>
          <a:p>
            <a:r>
              <a:rPr lang="en-IN" sz="2400" b="0">
                <a:solidFill>
                  <a:schemeClr val="bg1"/>
                </a:solidFill>
                <a:effectLst/>
                <a:latin typeface="+mj-lt"/>
              </a:rPr>
              <a:t>Team 20 </a:t>
            </a:r>
            <a:endParaRPr lang="en-IN" sz="2000">
              <a:solidFill>
                <a:schemeClr val="bg1"/>
              </a:solidFill>
              <a:effectLst/>
              <a:latin typeface="+mj-lt"/>
            </a:endParaRPr>
          </a:p>
        </p:txBody>
      </p:sp>
      <p:grpSp>
        <p:nvGrpSpPr>
          <p:cNvPr id="185" name="Google Shape;185;p31"/>
          <p:cNvGrpSpPr/>
          <p:nvPr/>
        </p:nvGrpSpPr>
        <p:grpSpPr>
          <a:xfrm>
            <a:off x="385700" y="491188"/>
            <a:ext cx="874150" cy="1656438"/>
            <a:chOff x="385700" y="491188"/>
            <a:chExt cx="874150" cy="1656438"/>
          </a:xfrm>
        </p:grpSpPr>
        <p:sp>
          <p:nvSpPr>
            <p:cNvPr id="186" name="Google Shape;186;p31"/>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7" name="Google Shape;187;p31"/>
            <p:cNvSpPr/>
            <p:nvPr/>
          </p:nvSpPr>
          <p:spPr>
            <a:xfrm>
              <a:off x="715100"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8" name="Google Shape;188;p31"/>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9" name="Google Shape;189;p31"/>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0" name="Google Shape;190;p31"/>
            <p:cNvSpPr/>
            <p:nvPr/>
          </p:nvSpPr>
          <p:spPr>
            <a:xfrm>
              <a:off x="385700" y="14847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1" name="Google Shape;191;p31"/>
            <p:cNvSpPr/>
            <p:nvPr/>
          </p:nvSpPr>
          <p:spPr>
            <a:xfrm>
              <a:off x="715100" y="49118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192" name="Google Shape;192;p31"/>
          <p:cNvGrpSpPr/>
          <p:nvPr/>
        </p:nvGrpSpPr>
        <p:grpSpPr>
          <a:xfrm>
            <a:off x="7979525" y="2508025"/>
            <a:ext cx="898750" cy="1608525"/>
            <a:chOff x="8024600" y="2712150"/>
            <a:chExt cx="898750" cy="1608525"/>
          </a:xfrm>
        </p:grpSpPr>
        <p:sp>
          <p:nvSpPr>
            <p:cNvPr id="193" name="Google Shape;193;p31"/>
            <p:cNvSpPr/>
            <p:nvPr/>
          </p:nvSpPr>
          <p:spPr>
            <a:xfrm>
              <a:off x="8215375" y="3245950"/>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4" name="Google Shape;194;p31"/>
            <p:cNvSpPr/>
            <p:nvPr/>
          </p:nvSpPr>
          <p:spPr>
            <a:xfrm>
              <a:off x="8457150" y="396667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5" name="Google Shape;195;p31"/>
            <p:cNvSpPr/>
            <p:nvPr/>
          </p:nvSpPr>
          <p:spPr>
            <a:xfrm>
              <a:off x="8024600" y="407887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6" name="Google Shape;196;p31"/>
            <p:cNvSpPr/>
            <p:nvPr/>
          </p:nvSpPr>
          <p:spPr>
            <a:xfrm>
              <a:off x="8569350" y="27121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7" name="Google Shape;197;p31"/>
            <p:cNvSpPr/>
            <p:nvPr/>
          </p:nvSpPr>
          <p:spPr>
            <a:xfrm>
              <a:off x="8835750" y="3812075"/>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0"/>
          <p:cNvSpPr/>
          <p:nvPr/>
        </p:nvSpPr>
        <p:spPr>
          <a:xfrm>
            <a:off x="2953073" y="0"/>
            <a:ext cx="6186196"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16" name="Google Shape;716;p50"/>
          <p:cNvSpPr txBox="1">
            <a:spLocks noGrp="1"/>
          </p:cNvSpPr>
          <p:nvPr>
            <p:ph type="title"/>
          </p:nvPr>
        </p:nvSpPr>
        <p:spPr>
          <a:xfrm>
            <a:off x="104235" y="435144"/>
            <a:ext cx="266160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j-lt"/>
              </a:rPr>
              <a:t>RESULTS</a:t>
            </a:r>
            <a:endParaRPr>
              <a:latin typeface="+mj-lt"/>
            </a:endParaRPr>
          </a:p>
        </p:txBody>
      </p:sp>
      <p:pic>
        <p:nvPicPr>
          <p:cNvPr id="7" name="Picture 6" descr="Chart, line chart&#10;&#10;Description automatically generated">
            <a:extLst>
              <a:ext uri="{FF2B5EF4-FFF2-40B4-BE49-F238E27FC236}">
                <a16:creationId xmlns:a16="http://schemas.microsoft.com/office/drawing/2014/main" id="{9CF98A6A-0206-E469-18E7-AEEC3DB3ACFE}"/>
              </a:ext>
            </a:extLst>
          </p:cNvPr>
          <p:cNvPicPr>
            <a:picLocks noChangeAspect="1"/>
          </p:cNvPicPr>
          <p:nvPr/>
        </p:nvPicPr>
        <p:blipFill>
          <a:blip r:embed="rId3"/>
          <a:stretch>
            <a:fillRect/>
          </a:stretch>
        </p:blipFill>
        <p:spPr>
          <a:xfrm>
            <a:off x="3612902" y="721494"/>
            <a:ext cx="4866538" cy="3159290"/>
          </a:xfrm>
          <a:prstGeom prst="rect">
            <a:avLst/>
          </a:prstGeom>
        </p:spPr>
      </p:pic>
      <p:sp>
        <p:nvSpPr>
          <p:cNvPr id="8" name="TextBox 7">
            <a:extLst>
              <a:ext uri="{FF2B5EF4-FFF2-40B4-BE49-F238E27FC236}">
                <a16:creationId xmlns:a16="http://schemas.microsoft.com/office/drawing/2014/main" id="{E39F3011-845C-428C-42CA-000FF0757C31}"/>
              </a:ext>
            </a:extLst>
          </p:cNvPr>
          <p:cNvSpPr txBox="1"/>
          <p:nvPr/>
        </p:nvSpPr>
        <p:spPr>
          <a:xfrm>
            <a:off x="3782800" y="56971"/>
            <a:ext cx="4526742" cy="461665"/>
          </a:xfrm>
          <a:prstGeom prst="rect">
            <a:avLst/>
          </a:prstGeom>
          <a:noFill/>
        </p:spPr>
        <p:txBody>
          <a:bodyPr wrap="square" rtlCol="0">
            <a:spAutoFit/>
          </a:bodyPr>
          <a:lstStyle/>
          <a:p>
            <a:pPr algn="ctr"/>
            <a:r>
              <a:rPr lang="en-US" sz="2400">
                <a:solidFill>
                  <a:schemeClr val="lt1"/>
                </a:solidFill>
                <a:latin typeface="+mj-lt"/>
                <a:sym typeface="Figtree"/>
              </a:rPr>
              <a:t>Training Loss vs Testing Loss</a:t>
            </a:r>
          </a:p>
        </p:txBody>
      </p:sp>
      <p:sp>
        <p:nvSpPr>
          <p:cNvPr id="9" name="TextBox 8">
            <a:extLst>
              <a:ext uri="{FF2B5EF4-FFF2-40B4-BE49-F238E27FC236}">
                <a16:creationId xmlns:a16="http://schemas.microsoft.com/office/drawing/2014/main" id="{6C43C1AA-FE89-E42A-2C05-BBF37469C4F3}"/>
              </a:ext>
            </a:extLst>
          </p:cNvPr>
          <p:cNvSpPr txBox="1"/>
          <p:nvPr/>
        </p:nvSpPr>
        <p:spPr>
          <a:xfrm>
            <a:off x="2953073" y="4083642"/>
            <a:ext cx="6186196" cy="738664"/>
          </a:xfrm>
          <a:prstGeom prst="rect">
            <a:avLst/>
          </a:prstGeom>
          <a:noFill/>
        </p:spPr>
        <p:txBody>
          <a:bodyPr wrap="square" rtlCol="0">
            <a:spAutoFit/>
          </a:bodyPr>
          <a:lstStyle/>
          <a:p>
            <a:pPr algn="ctr"/>
            <a:r>
              <a:rPr lang="en-IN">
                <a:solidFill>
                  <a:schemeClr val="bg1"/>
                </a:solidFill>
                <a:latin typeface="+mj-lt"/>
              </a:rPr>
              <a:t>The decrease in train and test loss indicates that the model is learning and improving with each training epoch and is a great sign, suggesting the model is balanced</a:t>
            </a:r>
            <a:endParaRPr lang="en-US">
              <a:solidFill>
                <a:schemeClr val="bg1"/>
              </a:solidFill>
            </a:endParaRPr>
          </a:p>
        </p:txBody>
      </p:sp>
      <p:sp>
        <p:nvSpPr>
          <p:cNvPr id="4" name="TextBox 3">
            <a:extLst>
              <a:ext uri="{FF2B5EF4-FFF2-40B4-BE49-F238E27FC236}">
                <a16:creationId xmlns:a16="http://schemas.microsoft.com/office/drawing/2014/main" id="{87BC06A0-4334-007A-3408-C2CB9F9D2C1A}"/>
              </a:ext>
            </a:extLst>
          </p:cNvPr>
          <p:cNvSpPr txBox="1"/>
          <p:nvPr/>
        </p:nvSpPr>
        <p:spPr>
          <a:xfrm>
            <a:off x="197850" y="1232732"/>
            <a:ext cx="2661607" cy="1384995"/>
          </a:xfrm>
          <a:prstGeom prst="rect">
            <a:avLst/>
          </a:prstGeom>
          <a:noFill/>
        </p:spPr>
        <p:txBody>
          <a:bodyPr wrap="square">
            <a:spAutoFit/>
          </a:bodyPr>
          <a:lstStyle/>
          <a:p>
            <a:pPr algn="l"/>
            <a:r>
              <a:rPr lang="en-IN">
                <a:solidFill>
                  <a:schemeClr val="tx1"/>
                </a:solidFill>
                <a:latin typeface="+mj-lt"/>
              </a:rPr>
              <a:t>Our model has successfully achieved its objectives of extracting patient information, generating report summaries, and answering general medical questions</a:t>
            </a:r>
            <a:endParaRPr lang="en-IN" b="0" i="0">
              <a:solidFill>
                <a:schemeClr val="tx1"/>
              </a:solidFill>
              <a:effectLst/>
              <a:latin typeface="+mj-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37"/>
          <p:cNvPicPr preferRelativeResize="0">
            <a:picLocks noGrp="1"/>
          </p:cNvPicPr>
          <p:nvPr>
            <p:ph type="pic" idx="2"/>
          </p:nvPr>
        </p:nvPicPr>
        <p:blipFill rotWithShape="1">
          <a:blip r:embed="rId3">
            <a:alphaModFix amt="83000"/>
          </a:blip>
          <a:srcRect t="15464" r="596" b="29167"/>
          <a:stretch/>
        </p:blipFill>
        <p:spPr>
          <a:xfrm>
            <a:off x="-1" y="0"/>
            <a:ext cx="9144003" cy="3413476"/>
          </a:xfrm>
          <a:prstGeom prst="rect">
            <a:avLst/>
          </a:prstGeom>
        </p:spPr>
      </p:pic>
      <p:sp>
        <p:nvSpPr>
          <p:cNvPr id="315" name="Google Shape;315;p37"/>
          <p:cNvSpPr/>
          <p:nvPr/>
        </p:nvSpPr>
        <p:spPr>
          <a:xfrm>
            <a:off x="0" y="2347800"/>
            <a:ext cx="9144000" cy="279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7"/>
          <p:cNvSpPr txBox="1">
            <a:spLocks noGrp="1"/>
          </p:cNvSpPr>
          <p:nvPr>
            <p:ph type="subTitle" idx="1"/>
          </p:nvPr>
        </p:nvSpPr>
        <p:spPr>
          <a:xfrm>
            <a:off x="1360922" y="2784100"/>
            <a:ext cx="2389500" cy="5130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t>MODEL IMPROVEMENT</a:t>
            </a:r>
            <a:endParaRPr sz="1800"/>
          </a:p>
        </p:txBody>
      </p:sp>
      <p:sp>
        <p:nvSpPr>
          <p:cNvPr id="318" name="Google Shape;318;p37"/>
          <p:cNvSpPr txBox="1">
            <a:spLocks noGrp="1"/>
          </p:cNvSpPr>
          <p:nvPr>
            <p:ph type="subTitle" idx="7"/>
          </p:nvPr>
        </p:nvSpPr>
        <p:spPr>
          <a:xfrm>
            <a:off x="5139875" y="2807000"/>
            <a:ext cx="2389500" cy="51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t>RESEARCH</a:t>
            </a:r>
            <a:endParaRPr sz="1800"/>
          </a:p>
        </p:txBody>
      </p:sp>
      <p:sp>
        <p:nvSpPr>
          <p:cNvPr id="319" name="Google Shape;319;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bg1"/>
                </a:solidFill>
                <a:latin typeface="+mj-lt"/>
              </a:rPr>
              <a:t>FUTURE</a:t>
            </a:r>
            <a:r>
              <a:rPr lang="en">
                <a:latin typeface="+mj-lt"/>
              </a:rPr>
              <a:t> </a:t>
            </a:r>
            <a:r>
              <a:rPr lang="en">
                <a:solidFill>
                  <a:schemeClr val="bg2"/>
                </a:solidFill>
                <a:latin typeface="+mj-lt"/>
              </a:rPr>
              <a:t>WORK</a:t>
            </a:r>
            <a:endParaRPr>
              <a:solidFill>
                <a:schemeClr val="lt1"/>
              </a:solidFill>
            </a:endParaRPr>
          </a:p>
        </p:txBody>
      </p:sp>
      <p:sp>
        <p:nvSpPr>
          <p:cNvPr id="320" name="Google Shape;320;p37"/>
          <p:cNvSpPr txBox="1">
            <a:spLocks noGrp="1"/>
          </p:cNvSpPr>
          <p:nvPr>
            <p:ph type="subTitle" idx="3"/>
          </p:nvPr>
        </p:nvSpPr>
        <p:spPr>
          <a:xfrm>
            <a:off x="1360922" y="3308550"/>
            <a:ext cx="2389500" cy="1175400"/>
          </a:xfrm>
          <a:prstGeom prst="rect">
            <a:avLst/>
          </a:prstGeom>
          <a:ln>
            <a:noFill/>
          </a:ln>
        </p:spPr>
        <p:txBody>
          <a:bodyPr spcFirstLastPara="1" wrap="square" lIns="91425" tIns="91425" rIns="91425" bIns="91425" anchor="t" anchorCtr="0">
            <a:noAutofit/>
          </a:bodyPr>
          <a:lstStyle/>
          <a:p>
            <a:pPr marL="0" indent="0">
              <a:buClr>
                <a:srgbClr val="000000"/>
              </a:buClr>
            </a:pPr>
            <a:r>
              <a:rPr lang="en-US">
                <a:solidFill>
                  <a:schemeClr val="bg1"/>
                </a:solidFill>
                <a:latin typeface="+mj-lt"/>
                <a:cs typeface="Arial"/>
                <a:sym typeface="Arial"/>
              </a:rPr>
              <a:t>Training base model On medical corpus and</a:t>
            </a:r>
          </a:p>
          <a:p>
            <a:pPr marL="0" indent="0">
              <a:buClr>
                <a:srgbClr val="000000"/>
              </a:buClr>
            </a:pPr>
            <a:r>
              <a:rPr lang="en-IN">
                <a:solidFill>
                  <a:schemeClr val="bg1"/>
                </a:solidFill>
                <a:latin typeface="+mj-lt"/>
                <a:cs typeface="Arial"/>
                <a:sym typeface="Arial"/>
              </a:rPr>
              <a:t>Incorporate Human Feedback </a:t>
            </a:r>
            <a:endParaRPr lang="en-US">
              <a:solidFill>
                <a:schemeClr val="bg1"/>
              </a:solidFill>
              <a:latin typeface="+mj-lt"/>
              <a:cs typeface="Arial"/>
              <a:sym typeface="Arial"/>
            </a:endParaRPr>
          </a:p>
        </p:txBody>
      </p:sp>
      <p:sp>
        <p:nvSpPr>
          <p:cNvPr id="322" name="Google Shape;322;p37"/>
          <p:cNvSpPr txBox="1">
            <a:spLocks noGrp="1"/>
          </p:cNvSpPr>
          <p:nvPr>
            <p:ph type="subTitle" idx="5"/>
          </p:nvPr>
        </p:nvSpPr>
        <p:spPr>
          <a:xfrm>
            <a:off x="5139875" y="3308550"/>
            <a:ext cx="2389500" cy="1175400"/>
          </a:xfrm>
          <a:prstGeom prst="rect">
            <a:avLst/>
          </a:prstGeom>
        </p:spPr>
        <p:txBody>
          <a:bodyPr spcFirstLastPara="1" wrap="square" lIns="91425" tIns="91425" rIns="91425" bIns="91425" anchor="t" anchorCtr="0">
            <a:noAutofit/>
          </a:bodyPr>
          <a:lstStyle/>
          <a:p>
            <a:pPr marL="0" indent="0">
              <a:buClr>
                <a:srgbClr val="000000"/>
              </a:buClr>
            </a:pPr>
            <a:r>
              <a:rPr lang="en-IN">
                <a:solidFill>
                  <a:schemeClr val="bg1"/>
                </a:solidFill>
                <a:latin typeface="+mj-lt"/>
                <a:cs typeface="Arial"/>
              </a:rPr>
              <a:t>Explore the use of the medical LLM for research and clinical trials</a:t>
            </a:r>
          </a:p>
          <a:p>
            <a:pPr marL="0" indent="0">
              <a:buClr>
                <a:srgbClr val="000000"/>
              </a:buClr>
            </a:pPr>
            <a:r>
              <a:rPr lang="en-IN">
                <a:solidFill>
                  <a:schemeClr val="bg1"/>
                </a:solidFill>
                <a:latin typeface="+mj-lt"/>
                <a:cs typeface="Arial"/>
              </a:rPr>
              <a:t> and include medical image analysis</a:t>
            </a:r>
          </a:p>
        </p:txBody>
      </p:sp>
      <p:sp>
        <p:nvSpPr>
          <p:cNvPr id="323" name="Google Shape;323;p37"/>
          <p:cNvSpPr/>
          <p:nvPr/>
        </p:nvSpPr>
        <p:spPr>
          <a:xfrm>
            <a:off x="2240550" y="1981558"/>
            <a:ext cx="658800" cy="65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gtree"/>
              <a:ea typeface="Figtree"/>
              <a:cs typeface="Figtree"/>
              <a:sym typeface="Figtree"/>
            </a:endParaRPr>
          </a:p>
        </p:txBody>
      </p:sp>
      <p:sp>
        <p:nvSpPr>
          <p:cNvPr id="325" name="Google Shape;325;p37"/>
          <p:cNvSpPr/>
          <p:nvPr/>
        </p:nvSpPr>
        <p:spPr>
          <a:xfrm>
            <a:off x="6011297" y="1981558"/>
            <a:ext cx="658800" cy="65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gtree"/>
              <a:ea typeface="Figtree"/>
              <a:cs typeface="Figtree"/>
              <a:sym typeface="Figtree"/>
            </a:endParaRPr>
          </a:p>
        </p:txBody>
      </p:sp>
      <p:sp>
        <p:nvSpPr>
          <p:cNvPr id="326" name="Google Shape;326;p37"/>
          <p:cNvSpPr/>
          <p:nvPr/>
        </p:nvSpPr>
        <p:spPr>
          <a:xfrm rot="5400000" flipH="1">
            <a:off x="2939981" y="4616256"/>
            <a:ext cx="354000" cy="3540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7"/>
          <p:cNvSpPr/>
          <p:nvPr/>
        </p:nvSpPr>
        <p:spPr>
          <a:xfrm rot="5400000" flipH="1">
            <a:off x="2016831" y="4849356"/>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rot="5400000" flipH="1">
            <a:off x="956481" y="4737156"/>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rot="5400000" flipH="1">
            <a:off x="357331" y="4849356"/>
            <a:ext cx="241800" cy="2418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rot="5400000">
            <a:off x="1500021" y="5237237"/>
            <a:ext cx="84600" cy="28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rot="5400000" flipH="1">
            <a:off x="4291119" y="4926456"/>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rot="5400000" flipH="1">
            <a:off x="5310331" y="4672356"/>
            <a:ext cx="241800" cy="2418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p:nvPr/>
        </p:nvSpPr>
        <p:spPr>
          <a:xfrm rot="5400000" flipH="1">
            <a:off x="7041531" y="4888656"/>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7"/>
          <p:cNvSpPr/>
          <p:nvPr/>
        </p:nvSpPr>
        <p:spPr>
          <a:xfrm rot="5400000" flipH="1">
            <a:off x="6324081" y="4737156"/>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p:nvPr/>
        </p:nvSpPr>
        <p:spPr>
          <a:xfrm rot="5400000" flipH="1">
            <a:off x="7898156" y="4753956"/>
            <a:ext cx="354000" cy="3540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rot="5400000" flipH="1">
            <a:off x="8782469" y="4749456"/>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37"/>
          <p:cNvGrpSpPr/>
          <p:nvPr/>
        </p:nvGrpSpPr>
        <p:grpSpPr>
          <a:xfrm>
            <a:off x="6204348" y="2124064"/>
            <a:ext cx="272686" cy="373766"/>
            <a:chOff x="-38275925" y="1946600"/>
            <a:chExt cx="231600" cy="317450"/>
          </a:xfrm>
        </p:grpSpPr>
        <p:sp>
          <p:nvSpPr>
            <p:cNvPr id="338" name="Google Shape;338;p37"/>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37"/>
          <p:cNvGrpSpPr/>
          <p:nvPr/>
        </p:nvGrpSpPr>
        <p:grpSpPr>
          <a:xfrm>
            <a:off x="2384072" y="2134225"/>
            <a:ext cx="371762" cy="353443"/>
            <a:chOff x="4038693" y="1874811"/>
            <a:chExt cx="403957" cy="384052"/>
          </a:xfrm>
        </p:grpSpPr>
        <p:sp>
          <p:nvSpPr>
            <p:cNvPr id="351" name="Google Shape;351;p37"/>
            <p:cNvSpPr/>
            <p:nvPr/>
          </p:nvSpPr>
          <p:spPr>
            <a:xfrm>
              <a:off x="4038693" y="1874811"/>
              <a:ext cx="403957" cy="384052"/>
            </a:xfrm>
            <a:custGeom>
              <a:avLst/>
              <a:gdLst/>
              <a:ahLst/>
              <a:cxnLst/>
              <a:rect l="l" t="t" r="r" b="b"/>
              <a:pathLst>
                <a:path w="20050" h="19062" extrusionOk="0">
                  <a:moveTo>
                    <a:pt x="11635" y="3388"/>
                  </a:moveTo>
                  <a:cubicBezTo>
                    <a:pt x="13275" y="3388"/>
                    <a:pt x="14608" y="4722"/>
                    <a:pt x="14608" y="6361"/>
                  </a:cubicBezTo>
                  <a:cubicBezTo>
                    <a:pt x="14608" y="8006"/>
                    <a:pt x="13266" y="9334"/>
                    <a:pt x="11635" y="9334"/>
                  </a:cubicBezTo>
                  <a:cubicBezTo>
                    <a:pt x="9997" y="9334"/>
                    <a:pt x="8664" y="8000"/>
                    <a:pt x="8664" y="6361"/>
                  </a:cubicBezTo>
                  <a:cubicBezTo>
                    <a:pt x="8664" y="4722"/>
                    <a:pt x="9997" y="3388"/>
                    <a:pt x="11635" y="3388"/>
                  </a:cubicBezTo>
                  <a:close/>
                  <a:moveTo>
                    <a:pt x="9415" y="1117"/>
                  </a:moveTo>
                  <a:lnTo>
                    <a:pt x="9415" y="2930"/>
                  </a:lnTo>
                  <a:cubicBezTo>
                    <a:pt x="8291" y="3659"/>
                    <a:pt x="7546" y="4925"/>
                    <a:pt x="7546" y="6361"/>
                  </a:cubicBezTo>
                  <a:cubicBezTo>
                    <a:pt x="7546" y="8205"/>
                    <a:pt x="8773" y="9767"/>
                    <a:pt x="10453" y="10275"/>
                  </a:cubicBezTo>
                  <a:lnTo>
                    <a:pt x="11029" y="11208"/>
                  </a:lnTo>
                  <a:lnTo>
                    <a:pt x="4486" y="11208"/>
                  </a:lnTo>
                  <a:cubicBezTo>
                    <a:pt x="6151" y="8516"/>
                    <a:pt x="6101" y="8655"/>
                    <a:pt x="6101" y="8437"/>
                  </a:cubicBezTo>
                  <a:lnTo>
                    <a:pt x="6101" y="1117"/>
                  </a:lnTo>
                  <a:close/>
                  <a:moveTo>
                    <a:pt x="14893" y="8830"/>
                  </a:moveTo>
                  <a:lnTo>
                    <a:pt x="18607" y="12544"/>
                  </a:lnTo>
                  <a:cubicBezTo>
                    <a:pt x="18824" y="12759"/>
                    <a:pt x="18824" y="13109"/>
                    <a:pt x="18607" y="13325"/>
                  </a:cubicBezTo>
                  <a:cubicBezTo>
                    <a:pt x="18500" y="13433"/>
                    <a:pt x="18358" y="13487"/>
                    <a:pt x="18217" y="13487"/>
                  </a:cubicBezTo>
                  <a:cubicBezTo>
                    <a:pt x="18076" y="13487"/>
                    <a:pt x="17935" y="13433"/>
                    <a:pt x="17827" y="13325"/>
                  </a:cubicBezTo>
                  <a:lnTo>
                    <a:pt x="14106" y="9619"/>
                  </a:lnTo>
                  <a:cubicBezTo>
                    <a:pt x="14402" y="9392"/>
                    <a:pt x="14668" y="9127"/>
                    <a:pt x="14893" y="8830"/>
                  </a:cubicBezTo>
                  <a:close/>
                  <a:moveTo>
                    <a:pt x="11721" y="12326"/>
                  </a:moveTo>
                  <a:lnTo>
                    <a:pt x="13263" y="14820"/>
                  </a:lnTo>
                  <a:cubicBezTo>
                    <a:pt x="14104" y="16183"/>
                    <a:pt x="13131" y="17945"/>
                    <a:pt x="11517" y="17945"/>
                  </a:cubicBezTo>
                  <a:lnTo>
                    <a:pt x="3994" y="17945"/>
                  </a:lnTo>
                  <a:cubicBezTo>
                    <a:pt x="2389" y="17945"/>
                    <a:pt x="1408" y="16184"/>
                    <a:pt x="2253" y="14820"/>
                  </a:cubicBezTo>
                  <a:lnTo>
                    <a:pt x="3795" y="12326"/>
                  </a:lnTo>
                  <a:close/>
                  <a:moveTo>
                    <a:pt x="4798" y="0"/>
                  </a:moveTo>
                  <a:cubicBezTo>
                    <a:pt x="4489" y="0"/>
                    <a:pt x="4239" y="250"/>
                    <a:pt x="4239" y="558"/>
                  </a:cubicBezTo>
                  <a:cubicBezTo>
                    <a:pt x="4239" y="867"/>
                    <a:pt x="4489" y="1117"/>
                    <a:pt x="4798" y="1117"/>
                  </a:cubicBezTo>
                  <a:lnTo>
                    <a:pt x="4985" y="1117"/>
                  </a:lnTo>
                  <a:lnTo>
                    <a:pt x="4985" y="8278"/>
                  </a:lnTo>
                  <a:cubicBezTo>
                    <a:pt x="4811" y="8558"/>
                    <a:pt x="1304" y="14231"/>
                    <a:pt x="1304" y="14233"/>
                  </a:cubicBezTo>
                  <a:cubicBezTo>
                    <a:pt x="1" y="16338"/>
                    <a:pt x="1509" y="19061"/>
                    <a:pt x="3998" y="19061"/>
                  </a:cubicBezTo>
                  <a:lnTo>
                    <a:pt x="11522" y="19061"/>
                  </a:lnTo>
                  <a:cubicBezTo>
                    <a:pt x="14003" y="19061"/>
                    <a:pt x="15517" y="16341"/>
                    <a:pt x="14212" y="14233"/>
                  </a:cubicBezTo>
                  <a:lnTo>
                    <a:pt x="11870" y="10444"/>
                  </a:lnTo>
                  <a:cubicBezTo>
                    <a:pt x="12287" y="10420"/>
                    <a:pt x="12699" y="10332"/>
                    <a:pt x="13089" y="10182"/>
                  </a:cubicBezTo>
                  <a:lnTo>
                    <a:pt x="17038" y="14117"/>
                  </a:lnTo>
                  <a:cubicBezTo>
                    <a:pt x="17364" y="14442"/>
                    <a:pt x="17791" y="14605"/>
                    <a:pt x="18218" y="14605"/>
                  </a:cubicBezTo>
                  <a:cubicBezTo>
                    <a:pt x="18645" y="14605"/>
                    <a:pt x="19073" y="14441"/>
                    <a:pt x="19399" y="14114"/>
                  </a:cubicBezTo>
                  <a:cubicBezTo>
                    <a:pt x="20049" y="13461"/>
                    <a:pt x="20049" y="12405"/>
                    <a:pt x="19396" y="11753"/>
                  </a:cubicBezTo>
                  <a:lnTo>
                    <a:pt x="15457" y="7815"/>
                  </a:lnTo>
                  <a:cubicBezTo>
                    <a:pt x="15635" y="7350"/>
                    <a:pt x="15724" y="6859"/>
                    <a:pt x="15724" y="6361"/>
                  </a:cubicBezTo>
                  <a:cubicBezTo>
                    <a:pt x="15724" y="4106"/>
                    <a:pt x="13891" y="2272"/>
                    <a:pt x="11635" y="2272"/>
                  </a:cubicBezTo>
                  <a:cubicBezTo>
                    <a:pt x="11262" y="2272"/>
                    <a:pt x="10890" y="2323"/>
                    <a:pt x="10531" y="2423"/>
                  </a:cubicBezTo>
                  <a:lnTo>
                    <a:pt x="10531" y="1117"/>
                  </a:lnTo>
                  <a:lnTo>
                    <a:pt x="10718" y="1117"/>
                  </a:lnTo>
                  <a:cubicBezTo>
                    <a:pt x="11026" y="1117"/>
                    <a:pt x="11277" y="867"/>
                    <a:pt x="11277" y="558"/>
                  </a:cubicBezTo>
                  <a:cubicBezTo>
                    <a:pt x="11277" y="250"/>
                    <a:pt x="11026" y="0"/>
                    <a:pt x="10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a:off x="4220263" y="2145593"/>
              <a:ext cx="26333" cy="22545"/>
            </a:xfrm>
            <a:custGeom>
              <a:avLst/>
              <a:gdLst/>
              <a:ahLst/>
              <a:cxnLst/>
              <a:rect l="l" t="t" r="r" b="b"/>
              <a:pathLst>
                <a:path w="1307" h="1119" extrusionOk="0">
                  <a:moveTo>
                    <a:pt x="743" y="1"/>
                  </a:moveTo>
                  <a:cubicBezTo>
                    <a:pt x="606" y="1"/>
                    <a:pt x="467" y="51"/>
                    <a:pt x="353" y="165"/>
                  </a:cubicBezTo>
                  <a:cubicBezTo>
                    <a:pt x="0" y="516"/>
                    <a:pt x="250" y="1118"/>
                    <a:pt x="748" y="1118"/>
                  </a:cubicBezTo>
                  <a:cubicBezTo>
                    <a:pt x="1056" y="1118"/>
                    <a:pt x="1307" y="869"/>
                    <a:pt x="1305" y="559"/>
                  </a:cubicBezTo>
                  <a:lnTo>
                    <a:pt x="1305" y="559"/>
                  </a:lnTo>
                  <a:lnTo>
                    <a:pt x="1307" y="561"/>
                  </a:lnTo>
                  <a:cubicBezTo>
                    <a:pt x="1307" y="224"/>
                    <a:pt x="1031" y="1"/>
                    <a:pt x="7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7"/>
            <p:cNvSpPr/>
            <p:nvPr/>
          </p:nvSpPr>
          <p:spPr>
            <a:xfrm>
              <a:off x="4132158" y="2146379"/>
              <a:ext cx="69428" cy="66769"/>
            </a:xfrm>
            <a:custGeom>
              <a:avLst/>
              <a:gdLst/>
              <a:ahLst/>
              <a:cxnLst/>
              <a:rect l="l" t="t" r="r" b="b"/>
              <a:pathLst>
                <a:path w="3446" h="3314" extrusionOk="0">
                  <a:moveTo>
                    <a:pt x="1784" y="1116"/>
                  </a:moveTo>
                  <a:cubicBezTo>
                    <a:pt x="2061" y="1116"/>
                    <a:pt x="2328" y="1332"/>
                    <a:pt x="2328" y="1658"/>
                  </a:cubicBezTo>
                  <a:cubicBezTo>
                    <a:pt x="2328" y="1955"/>
                    <a:pt x="2085" y="2196"/>
                    <a:pt x="1788" y="2197"/>
                  </a:cubicBezTo>
                  <a:cubicBezTo>
                    <a:pt x="1307" y="2197"/>
                    <a:pt x="1066" y="1616"/>
                    <a:pt x="1407" y="1275"/>
                  </a:cubicBezTo>
                  <a:cubicBezTo>
                    <a:pt x="1517" y="1166"/>
                    <a:pt x="1651" y="1116"/>
                    <a:pt x="1784" y="1116"/>
                  </a:cubicBezTo>
                  <a:close/>
                  <a:moveTo>
                    <a:pt x="1788" y="0"/>
                  </a:moveTo>
                  <a:cubicBezTo>
                    <a:pt x="1118" y="0"/>
                    <a:pt x="513" y="404"/>
                    <a:pt x="256" y="1023"/>
                  </a:cubicBezTo>
                  <a:cubicBezTo>
                    <a:pt x="1" y="1641"/>
                    <a:pt x="143" y="2354"/>
                    <a:pt x="616" y="2828"/>
                  </a:cubicBezTo>
                  <a:cubicBezTo>
                    <a:pt x="933" y="3146"/>
                    <a:pt x="1357" y="3314"/>
                    <a:pt x="1788" y="3314"/>
                  </a:cubicBezTo>
                  <a:cubicBezTo>
                    <a:pt x="2002" y="3314"/>
                    <a:pt x="2217" y="3273"/>
                    <a:pt x="2422" y="3188"/>
                  </a:cubicBezTo>
                  <a:cubicBezTo>
                    <a:pt x="3040" y="2931"/>
                    <a:pt x="3444" y="2327"/>
                    <a:pt x="3445" y="1658"/>
                  </a:cubicBezTo>
                  <a:cubicBezTo>
                    <a:pt x="3444" y="743"/>
                    <a:pt x="2703" y="2"/>
                    <a:pt x="1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29" name="Google Shape;429;p40"/>
          <p:cNvGrpSpPr/>
          <p:nvPr/>
        </p:nvGrpSpPr>
        <p:grpSpPr>
          <a:xfrm rot="5400000" flipH="1">
            <a:off x="242681" y="-85844"/>
            <a:ext cx="1149125" cy="1516675"/>
            <a:chOff x="110725" y="630950"/>
            <a:chExt cx="1149125" cy="1516675"/>
          </a:xfrm>
        </p:grpSpPr>
        <p:sp>
          <p:nvSpPr>
            <p:cNvPr id="430" name="Google Shape;430;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40"/>
          <p:cNvGrpSpPr/>
          <p:nvPr/>
        </p:nvGrpSpPr>
        <p:grpSpPr>
          <a:xfrm rot="-5400000">
            <a:off x="7680581" y="-26969"/>
            <a:ext cx="1149125" cy="1516675"/>
            <a:chOff x="110725" y="630950"/>
            <a:chExt cx="1149125" cy="1516675"/>
          </a:xfrm>
        </p:grpSpPr>
        <p:sp>
          <p:nvSpPr>
            <p:cNvPr id="437" name="Google Shape;437;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903;p57">
            <a:extLst>
              <a:ext uri="{FF2B5EF4-FFF2-40B4-BE49-F238E27FC236}">
                <a16:creationId xmlns:a16="http://schemas.microsoft.com/office/drawing/2014/main" id="{B5EA05FF-7F4E-F30C-FA9E-5261D2E7E702}"/>
              </a:ext>
            </a:extLst>
          </p:cNvPr>
          <p:cNvSpPr txBox="1">
            <a:spLocks noGrp="1"/>
          </p:cNvSpPr>
          <p:nvPr>
            <p:ph type="title"/>
          </p:nvPr>
        </p:nvSpPr>
        <p:spPr>
          <a:xfrm>
            <a:off x="1969312" y="1709025"/>
            <a:ext cx="5205375" cy="17254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mj-lt"/>
              </a:rPr>
              <a:t>THANK YOU!</a:t>
            </a:r>
            <a:endParaRPr sz="3200">
              <a:latin typeface="+mj-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tx1"/>
                </a:solidFill>
                <a:latin typeface="+mj-lt"/>
              </a:rPr>
              <a:t>RESOURCES</a:t>
            </a:r>
            <a:endParaRPr sz="3200">
              <a:solidFill>
                <a:schemeClr val="tx1"/>
              </a:solidFill>
              <a:latin typeface="+mj-lt"/>
            </a:endParaRPr>
          </a:p>
        </p:txBody>
      </p:sp>
      <p:sp>
        <p:nvSpPr>
          <p:cNvPr id="427" name="Google Shape;427;p40"/>
          <p:cNvSpPr txBox="1">
            <a:spLocks noGrp="1"/>
          </p:cNvSpPr>
          <p:nvPr>
            <p:ph type="body" idx="1"/>
          </p:nvPr>
        </p:nvSpPr>
        <p:spPr>
          <a:xfrm>
            <a:off x="300706" y="1216450"/>
            <a:ext cx="8358775" cy="16602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Clr>
                <a:schemeClr val="lt1"/>
              </a:buClr>
              <a:buSzPts val="1400"/>
              <a:buNone/>
            </a:pPr>
            <a:r>
              <a:rPr lang="en-US" err="1">
                <a:solidFill>
                  <a:schemeClr val="lt1"/>
                </a:solidFill>
                <a:latin typeface="+mj-lt"/>
              </a:rPr>
              <a:t>Wikidoc</a:t>
            </a:r>
            <a:r>
              <a:rPr lang="en-US">
                <a:solidFill>
                  <a:schemeClr val="lt1"/>
                </a:solidFill>
                <a:latin typeface="+mj-lt"/>
              </a:rPr>
              <a:t> - </a:t>
            </a:r>
            <a:r>
              <a:rPr lang="en-US">
                <a:solidFill>
                  <a:schemeClr val="lt1"/>
                </a:solidFill>
                <a:latin typeface="+mj-lt"/>
                <a:hlinkClick r:id="rId3"/>
              </a:rPr>
              <a:t>https://</a:t>
            </a:r>
            <a:r>
              <a:rPr lang="en-US" err="1">
                <a:solidFill>
                  <a:schemeClr val="lt1"/>
                </a:solidFill>
                <a:latin typeface="+mj-lt"/>
                <a:hlinkClick r:id="rId3"/>
              </a:rPr>
              <a:t>huggingface.co</a:t>
            </a:r>
            <a:r>
              <a:rPr lang="en-US">
                <a:solidFill>
                  <a:schemeClr val="lt1"/>
                </a:solidFill>
                <a:latin typeface="+mj-lt"/>
                <a:hlinkClick r:id="rId3"/>
              </a:rPr>
              <a:t>/datasets/</a:t>
            </a:r>
            <a:r>
              <a:rPr lang="en-US" err="1">
                <a:solidFill>
                  <a:schemeClr val="lt1"/>
                </a:solidFill>
                <a:latin typeface="+mj-lt"/>
                <a:hlinkClick r:id="rId3"/>
              </a:rPr>
              <a:t>medalpaca</a:t>
            </a:r>
            <a:r>
              <a:rPr lang="en-US">
                <a:solidFill>
                  <a:schemeClr val="lt1"/>
                </a:solidFill>
                <a:latin typeface="+mj-lt"/>
                <a:hlinkClick r:id="rId3"/>
              </a:rPr>
              <a:t>/</a:t>
            </a:r>
            <a:r>
              <a:rPr lang="en-US" err="1">
                <a:solidFill>
                  <a:schemeClr val="lt1"/>
                </a:solidFill>
                <a:latin typeface="+mj-lt"/>
                <a:hlinkClick r:id="rId3"/>
              </a:rPr>
              <a:t>medical_meadow_wikidoc</a:t>
            </a:r>
            <a:endParaRPr>
              <a:solidFill>
                <a:schemeClr val="lt1"/>
              </a:solidFill>
              <a:latin typeface="+mj-lt"/>
            </a:endParaRPr>
          </a:p>
          <a:p>
            <a:pPr marL="139700" lvl="0" indent="0" algn="l" rtl="0">
              <a:spcBef>
                <a:spcPts val="0"/>
              </a:spcBef>
              <a:spcAft>
                <a:spcPts val="0"/>
              </a:spcAft>
              <a:buClr>
                <a:schemeClr val="lt1"/>
              </a:buClr>
              <a:buSzPts val="1400"/>
              <a:buNone/>
            </a:pPr>
            <a:r>
              <a:rPr lang="en-US" err="1">
                <a:solidFill>
                  <a:schemeClr val="lt1"/>
                </a:solidFill>
                <a:latin typeface="+mj-lt"/>
              </a:rPr>
              <a:t>WikiPatient</a:t>
            </a:r>
            <a:r>
              <a:rPr lang="en-US">
                <a:solidFill>
                  <a:schemeClr val="lt1"/>
                </a:solidFill>
                <a:latin typeface="+mj-lt"/>
              </a:rPr>
              <a:t> - </a:t>
            </a:r>
            <a:r>
              <a:rPr lang="en-US">
                <a:solidFill>
                  <a:schemeClr val="lt1"/>
                </a:solidFill>
                <a:latin typeface="+mj-lt"/>
                <a:hlinkClick r:id="rId4"/>
              </a:rPr>
              <a:t>https://</a:t>
            </a:r>
            <a:r>
              <a:rPr lang="en-US" err="1">
                <a:solidFill>
                  <a:schemeClr val="lt1"/>
                </a:solidFill>
                <a:latin typeface="+mj-lt"/>
                <a:hlinkClick r:id="rId4"/>
              </a:rPr>
              <a:t>huggingface.co</a:t>
            </a:r>
            <a:r>
              <a:rPr lang="en-US">
                <a:solidFill>
                  <a:schemeClr val="lt1"/>
                </a:solidFill>
                <a:latin typeface="+mj-lt"/>
                <a:hlinkClick r:id="rId4"/>
              </a:rPr>
              <a:t>/datasets/</a:t>
            </a:r>
            <a:r>
              <a:rPr lang="en-US" err="1">
                <a:solidFill>
                  <a:schemeClr val="lt1"/>
                </a:solidFill>
                <a:latin typeface="+mj-lt"/>
                <a:hlinkClick r:id="rId4"/>
              </a:rPr>
              <a:t>medalpaca</a:t>
            </a:r>
            <a:r>
              <a:rPr lang="en-US">
                <a:solidFill>
                  <a:schemeClr val="lt1"/>
                </a:solidFill>
                <a:latin typeface="+mj-lt"/>
                <a:hlinkClick r:id="rId4"/>
              </a:rPr>
              <a:t>/</a:t>
            </a:r>
            <a:r>
              <a:rPr lang="en-US" err="1">
                <a:solidFill>
                  <a:schemeClr val="lt1"/>
                </a:solidFill>
                <a:latin typeface="+mj-lt"/>
                <a:hlinkClick r:id="rId4"/>
              </a:rPr>
              <a:t>medical_meadow_wikidoc_patient_information</a:t>
            </a:r>
            <a:endParaRPr>
              <a:solidFill>
                <a:schemeClr val="lt1"/>
              </a:solidFill>
              <a:latin typeface="+mj-lt"/>
            </a:endParaRPr>
          </a:p>
          <a:p>
            <a:pPr marL="139700" lvl="0" indent="0" algn="l" rtl="0">
              <a:spcBef>
                <a:spcPts val="0"/>
              </a:spcBef>
              <a:spcAft>
                <a:spcPts val="0"/>
              </a:spcAft>
              <a:buClr>
                <a:schemeClr val="lt1"/>
              </a:buClr>
              <a:buSzPts val="1400"/>
              <a:buNone/>
            </a:pPr>
            <a:r>
              <a:rPr lang="en-US">
                <a:solidFill>
                  <a:schemeClr val="lt1"/>
                </a:solidFill>
                <a:latin typeface="+mj-lt"/>
              </a:rPr>
              <a:t>Vicuna - </a:t>
            </a:r>
            <a:r>
              <a:rPr lang="en-US">
                <a:solidFill>
                  <a:schemeClr val="lt1"/>
                </a:solidFill>
                <a:latin typeface="+mj-lt"/>
                <a:hlinkClick r:id="rId5"/>
              </a:rPr>
              <a:t>https://</a:t>
            </a:r>
            <a:r>
              <a:rPr lang="en-US" err="1">
                <a:solidFill>
                  <a:schemeClr val="lt1"/>
                </a:solidFill>
                <a:latin typeface="+mj-lt"/>
                <a:hlinkClick r:id="rId5"/>
              </a:rPr>
              <a:t>huggingface.co</a:t>
            </a:r>
            <a:r>
              <a:rPr lang="en-US">
                <a:solidFill>
                  <a:schemeClr val="lt1"/>
                </a:solidFill>
                <a:latin typeface="+mj-lt"/>
                <a:hlinkClick r:id="rId5"/>
              </a:rPr>
              <a:t>/</a:t>
            </a:r>
            <a:r>
              <a:rPr lang="en-US" err="1">
                <a:solidFill>
                  <a:schemeClr val="lt1"/>
                </a:solidFill>
                <a:latin typeface="+mj-lt"/>
                <a:hlinkClick r:id="rId5"/>
              </a:rPr>
              <a:t>lmsys</a:t>
            </a:r>
            <a:r>
              <a:rPr lang="en-US">
                <a:solidFill>
                  <a:schemeClr val="lt1"/>
                </a:solidFill>
                <a:latin typeface="+mj-lt"/>
                <a:hlinkClick r:id="rId5"/>
              </a:rPr>
              <a:t>/vicuna-13b-delta-v0</a:t>
            </a:r>
            <a:endParaRPr>
              <a:solidFill>
                <a:schemeClr val="lt1"/>
              </a:solidFill>
              <a:latin typeface="+mj-lt"/>
            </a:endParaRPr>
          </a:p>
          <a:p>
            <a:pPr marL="139700" lvl="0" indent="0" algn="l" rtl="0">
              <a:spcBef>
                <a:spcPts val="0"/>
              </a:spcBef>
              <a:spcAft>
                <a:spcPts val="0"/>
              </a:spcAft>
              <a:buClr>
                <a:schemeClr val="lt1"/>
              </a:buClr>
              <a:buSzPts val="1400"/>
              <a:buNone/>
            </a:pPr>
            <a:r>
              <a:rPr lang="en-US" err="1">
                <a:solidFill>
                  <a:schemeClr val="lt1"/>
                </a:solidFill>
                <a:latin typeface="+mj-lt"/>
              </a:rPr>
              <a:t>LangChain</a:t>
            </a:r>
            <a:r>
              <a:rPr lang="en-US">
                <a:solidFill>
                  <a:schemeClr val="lt1"/>
                </a:solidFill>
                <a:latin typeface="+mj-lt"/>
              </a:rPr>
              <a:t> - </a:t>
            </a:r>
            <a:r>
              <a:rPr lang="en-US">
                <a:solidFill>
                  <a:schemeClr val="lt1"/>
                </a:solidFill>
                <a:latin typeface="+mj-lt"/>
                <a:hlinkClick r:id="rId6"/>
              </a:rPr>
              <a:t>https://</a:t>
            </a:r>
            <a:r>
              <a:rPr lang="en-US" err="1">
                <a:solidFill>
                  <a:schemeClr val="lt1"/>
                </a:solidFill>
                <a:latin typeface="+mj-lt"/>
                <a:hlinkClick r:id="rId6"/>
              </a:rPr>
              <a:t>github.com</a:t>
            </a:r>
            <a:r>
              <a:rPr lang="en-US">
                <a:solidFill>
                  <a:schemeClr val="lt1"/>
                </a:solidFill>
                <a:latin typeface="+mj-lt"/>
                <a:hlinkClick r:id="rId6"/>
              </a:rPr>
              <a:t>/hwchase17/</a:t>
            </a:r>
            <a:r>
              <a:rPr lang="en-US" err="1">
                <a:solidFill>
                  <a:schemeClr val="lt1"/>
                </a:solidFill>
                <a:latin typeface="+mj-lt"/>
                <a:hlinkClick r:id="rId6"/>
              </a:rPr>
              <a:t>langchain</a:t>
            </a:r>
            <a:endParaRPr>
              <a:solidFill>
                <a:schemeClr val="lt1"/>
              </a:solidFill>
              <a:latin typeface="+mj-lt"/>
            </a:endParaRPr>
          </a:p>
          <a:p>
            <a:pPr marL="139700" lvl="0" indent="0" algn="l" rtl="0">
              <a:spcBef>
                <a:spcPts val="0"/>
              </a:spcBef>
              <a:spcAft>
                <a:spcPts val="0"/>
              </a:spcAft>
              <a:buClr>
                <a:schemeClr val="lt1"/>
              </a:buClr>
              <a:buSzPts val="1400"/>
              <a:buNone/>
            </a:pPr>
            <a:r>
              <a:rPr lang="en-US">
                <a:solidFill>
                  <a:schemeClr val="lt1"/>
                </a:solidFill>
                <a:latin typeface="+mj-lt"/>
              </a:rPr>
              <a:t>Llama - </a:t>
            </a:r>
            <a:r>
              <a:rPr lang="en-US">
                <a:solidFill>
                  <a:schemeClr val="lt1"/>
                </a:solidFill>
                <a:latin typeface="+mj-lt"/>
                <a:hlinkClick r:id="rId7"/>
              </a:rPr>
              <a:t>https://huggingface.co/docs/transformers/main/model_doc/llama</a:t>
            </a:r>
            <a:endParaRPr>
              <a:solidFill>
                <a:schemeClr val="lt1"/>
              </a:solidFill>
              <a:latin typeface="+mj-lt"/>
            </a:endParaRPr>
          </a:p>
        </p:txBody>
      </p:sp>
      <p:pic>
        <p:nvPicPr>
          <p:cNvPr id="428" name="Google Shape;428;p40"/>
          <p:cNvPicPr preferRelativeResize="0">
            <a:picLocks noGrp="1"/>
          </p:cNvPicPr>
          <p:nvPr>
            <p:ph type="pic" idx="2"/>
          </p:nvPr>
        </p:nvPicPr>
        <p:blipFill rotWithShape="1">
          <a:blip r:embed="rId8">
            <a:alphaModFix amt="85000"/>
          </a:blip>
          <a:srcRect t="29663" b="29663"/>
          <a:stretch/>
        </p:blipFill>
        <p:spPr>
          <a:xfrm>
            <a:off x="300706" y="3075375"/>
            <a:ext cx="8358775" cy="1859999"/>
          </a:xfrm>
          <a:prstGeom prst="rect">
            <a:avLst/>
          </a:prstGeom>
        </p:spPr>
      </p:pic>
      <p:grpSp>
        <p:nvGrpSpPr>
          <p:cNvPr id="429" name="Google Shape;429;p40"/>
          <p:cNvGrpSpPr/>
          <p:nvPr/>
        </p:nvGrpSpPr>
        <p:grpSpPr>
          <a:xfrm rot="5400000" flipH="1">
            <a:off x="242681" y="-85844"/>
            <a:ext cx="1149125" cy="1516675"/>
            <a:chOff x="110725" y="630950"/>
            <a:chExt cx="1149125" cy="1516675"/>
          </a:xfrm>
        </p:grpSpPr>
        <p:sp>
          <p:nvSpPr>
            <p:cNvPr id="430" name="Google Shape;430;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40"/>
          <p:cNvGrpSpPr/>
          <p:nvPr/>
        </p:nvGrpSpPr>
        <p:grpSpPr>
          <a:xfrm rot="-5400000">
            <a:off x="7680581" y="-26969"/>
            <a:ext cx="1149125" cy="1516675"/>
            <a:chOff x="110725" y="630950"/>
            <a:chExt cx="1149125" cy="1516675"/>
          </a:xfrm>
        </p:grpSpPr>
        <p:sp>
          <p:nvSpPr>
            <p:cNvPr id="437" name="Google Shape;437;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64073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29" name="Google Shape;429;p40"/>
          <p:cNvGrpSpPr/>
          <p:nvPr/>
        </p:nvGrpSpPr>
        <p:grpSpPr>
          <a:xfrm rot="5400000" flipH="1">
            <a:off x="242681" y="-85844"/>
            <a:ext cx="1149125" cy="1516675"/>
            <a:chOff x="110725" y="630950"/>
            <a:chExt cx="1149125" cy="1516675"/>
          </a:xfrm>
        </p:grpSpPr>
        <p:sp>
          <p:nvSpPr>
            <p:cNvPr id="430" name="Google Shape;430;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40"/>
          <p:cNvGrpSpPr/>
          <p:nvPr/>
        </p:nvGrpSpPr>
        <p:grpSpPr>
          <a:xfrm rot="-5400000">
            <a:off x="7680581" y="-26969"/>
            <a:ext cx="1149125" cy="1516675"/>
            <a:chOff x="110725" y="630950"/>
            <a:chExt cx="1149125" cy="1516675"/>
          </a:xfrm>
        </p:grpSpPr>
        <p:sp>
          <p:nvSpPr>
            <p:cNvPr id="437" name="Google Shape;437;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903;p57">
            <a:extLst>
              <a:ext uri="{FF2B5EF4-FFF2-40B4-BE49-F238E27FC236}">
                <a16:creationId xmlns:a16="http://schemas.microsoft.com/office/drawing/2014/main" id="{B5EA05FF-7F4E-F30C-FA9E-5261D2E7E702}"/>
              </a:ext>
            </a:extLst>
          </p:cNvPr>
          <p:cNvSpPr txBox="1">
            <a:spLocks noGrp="1"/>
          </p:cNvSpPr>
          <p:nvPr>
            <p:ph type="title"/>
          </p:nvPr>
        </p:nvSpPr>
        <p:spPr>
          <a:xfrm>
            <a:off x="1969312" y="1709025"/>
            <a:ext cx="5205375" cy="17254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mj-lt"/>
              </a:rPr>
              <a:t>APPENDIX </a:t>
            </a:r>
            <a:endParaRPr sz="3200">
              <a:latin typeface="+mj-lt"/>
            </a:endParaRPr>
          </a:p>
        </p:txBody>
      </p:sp>
    </p:spTree>
    <p:extLst>
      <p:ext uri="{BB962C8B-B14F-4D97-AF65-F5344CB8AC3E}">
        <p14:creationId xmlns:p14="http://schemas.microsoft.com/office/powerpoint/2010/main" val="2525992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graphicFrame>
        <p:nvGraphicFramePr>
          <p:cNvPr id="5" name="Google Shape;696;p49">
            <a:extLst>
              <a:ext uri="{FF2B5EF4-FFF2-40B4-BE49-F238E27FC236}">
                <a16:creationId xmlns:a16="http://schemas.microsoft.com/office/drawing/2014/main" id="{E978A8AD-E466-4C49-8FDB-BFFAD88D3348}"/>
              </a:ext>
            </a:extLst>
          </p:cNvPr>
          <p:cNvGraphicFramePr/>
          <p:nvPr>
            <p:extLst>
              <p:ext uri="{D42A27DB-BD31-4B8C-83A1-F6EECF244321}">
                <p14:modId xmlns:p14="http://schemas.microsoft.com/office/powerpoint/2010/main" val="1795270301"/>
              </p:ext>
            </p:extLst>
          </p:nvPr>
        </p:nvGraphicFramePr>
        <p:xfrm>
          <a:off x="746449" y="1139025"/>
          <a:ext cx="7643500" cy="3198193"/>
        </p:xfrm>
        <a:graphic>
          <a:graphicData uri="http://schemas.openxmlformats.org/drawingml/2006/table">
            <a:tbl>
              <a:tblPr>
                <a:noFill/>
                <a:tableStyleId>{0D3CE4AA-F8A9-409F-9293-B7EAF103F183}</a:tableStyleId>
              </a:tblPr>
              <a:tblGrid>
                <a:gridCol w="1416524">
                  <a:extLst>
                    <a:ext uri="{9D8B030D-6E8A-4147-A177-3AD203B41FA5}">
                      <a16:colId xmlns:a16="http://schemas.microsoft.com/office/drawing/2014/main" val="20001"/>
                    </a:ext>
                  </a:extLst>
                </a:gridCol>
                <a:gridCol w="1354668">
                  <a:extLst>
                    <a:ext uri="{9D8B030D-6E8A-4147-A177-3AD203B41FA5}">
                      <a16:colId xmlns:a16="http://schemas.microsoft.com/office/drawing/2014/main" val="20002"/>
                    </a:ext>
                  </a:extLst>
                </a:gridCol>
                <a:gridCol w="1632857">
                  <a:extLst>
                    <a:ext uri="{9D8B030D-6E8A-4147-A177-3AD203B41FA5}">
                      <a16:colId xmlns:a16="http://schemas.microsoft.com/office/drawing/2014/main" val="1751881465"/>
                    </a:ext>
                  </a:extLst>
                </a:gridCol>
                <a:gridCol w="3239451">
                  <a:extLst>
                    <a:ext uri="{9D8B030D-6E8A-4147-A177-3AD203B41FA5}">
                      <a16:colId xmlns:a16="http://schemas.microsoft.com/office/drawing/2014/main" val="3079007219"/>
                    </a:ext>
                  </a:extLst>
                </a:gridCol>
              </a:tblGrid>
              <a:tr h="456510">
                <a:tc>
                  <a:txBody>
                    <a:bodyPr/>
                    <a:lstStyle/>
                    <a:p>
                      <a:pPr marL="0" lvl="0" indent="0" algn="l" rtl="0">
                        <a:spcBef>
                          <a:spcPts val="0"/>
                        </a:spcBef>
                        <a:spcAft>
                          <a:spcPts val="0"/>
                        </a:spcAft>
                        <a:buNone/>
                      </a:pPr>
                      <a:r>
                        <a:rPr lang="en" sz="2000">
                          <a:solidFill>
                            <a:schemeClr val="lt1"/>
                          </a:solidFill>
                          <a:latin typeface="+mj-lt"/>
                          <a:ea typeface="Figtree"/>
                          <a:cs typeface="Figtree"/>
                          <a:sym typeface="Figtree"/>
                        </a:rPr>
                        <a:t>Dataset</a:t>
                      </a:r>
                      <a:endParaRPr sz="2000">
                        <a:solidFill>
                          <a:schemeClr val="lt1"/>
                        </a:solidFill>
                        <a:latin typeface="+mj-lt"/>
                        <a:ea typeface="Figtree"/>
                        <a:cs typeface="Figtree"/>
                        <a:sym typeface="Figtre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US" sz="2000">
                          <a:solidFill>
                            <a:schemeClr val="lt1"/>
                          </a:solidFill>
                          <a:latin typeface="+mj-lt"/>
                          <a:ea typeface="Figtree"/>
                          <a:cs typeface="Figtree"/>
                          <a:sym typeface="Figtree"/>
                        </a:rPr>
                        <a:t>Instruction</a:t>
                      </a:r>
                      <a:endParaRPr sz="2000">
                        <a:solidFill>
                          <a:schemeClr val="lt1"/>
                        </a:solidFill>
                        <a:latin typeface="+mj-lt"/>
                        <a:ea typeface="Figtree"/>
                        <a:cs typeface="Figtree"/>
                        <a:sym typeface="Figtree"/>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US" sz="2000">
                          <a:solidFill>
                            <a:schemeClr val="lt1"/>
                          </a:solidFill>
                          <a:latin typeface="+mj-lt"/>
                          <a:ea typeface="Figtree"/>
                          <a:cs typeface="Figtree"/>
                          <a:sym typeface="Figtree"/>
                        </a:rPr>
                        <a:t>Input </a:t>
                      </a:r>
                      <a:endParaRPr sz="2000">
                        <a:solidFill>
                          <a:schemeClr val="lt1"/>
                        </a:solidFill>
                        <a:latin typeface="+mj-lt"/>
                        <a:ea typeface="Figtree"/>
                        <a:cs typeface="Figtree"/>
                        <a:sym typeface="Figtree"/>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US" sz="2000">
                          <a:solidFill>
                            <a:schemeClr val="lt1"/>
                          </a:solidFill>
                          <a:latin typeface="+mj-lt"/>
                          <a:ea typeface="Figtree"/>
                          <a:cs typeface="Figtree"/>
                          <a:sym typeface="Figtree"/>
                        </a:rPr>
                        <a:t>Output</a:t>
                      </a:r>
                      <a:endParaRPr sz="2000">
                        <a:solidFill>
                          <a:schemeClr val="lt1"/>
                        </a:solidFill>
                        <a:latin typeface="+mj-lt"/>
                        <a:ea typeface="Figtree"/>
                        <a:cs typeface="Figtree"/>
                        <a:sym typeface="Figtre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878155">
                <a:tc>
                  <a:txBody>
                    <a:bodyPr/>
                    <a:lstStyle/>
                    <a:p>
                      <a:pPr fontAlgn="t"/>
                      <a:r>
                        <a:rPr lang="en-IN" sz="1400" b="0" i="0" u="none" strike="noStrike" cap="none" err="1">
                          <a:solidFill>
                            <a:srgbClr val="000000"/>
                          </a:solidFill>
                          <a:latin typeface="+mj-lt"/>
                          <a:sym typeface="Arial"/>
                        </a:rPr>
                        <a:t>Wikidoc</a:t>
                      </a:r>
                      <a:endParaRPr lang="en-IN" sz="1400" b="0" i="0" u="none" strike="noStrike" cap="none">
                        <a:solidFill>
                          <a:srgbClr val="000000"/>
                        </a:solidFill>
                        <a:latin typeface="+mj-lt"/>
                        <a:sym typeface="Arial"/>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IN" sz="1000">
                          <a:effectLst/>
                          <a:latin typeface="+mj-lt"/>
                        </a:rPr>
                        <a:t>Answer this question truthfully</a:t>
                      </a:r>
                    </a:p>
                    <a:p>
                      <a:pPr fontAlgn="t"/>
                      <a:endParaRPr lang="en-IN" sz="1000">
                        <a:effectLst/>
                        <a:latin typeface="+mj-lt"/>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fontAlgn="t"/>
                      <a:r>
                        <a:rPr lang="en-IN" sz="1000">
                          <a:effectLst/>
                          <a:latin typeface="+mj-lt"/>
                        </a:rPr>
                        <a:t>Can you provide an overview of the lung's squamous cell carcinoma?</a:t>
                      </a: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fontAlgn="t"/>
                      <a:r>
                        <a:rPr lang="en-IN" sz="1000">
                          <a:effectLst/>
                          <a:latin typeface="+mj-lt"/>
                        </a:rPr>
                        <a:t>Squamous cell carcinoma of the lung may be classified according to the WHO histological classification system into 4 main types: papillary, clear cell, small cell, and basaloid.</a:t>
                      </a: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37995">
                <a:tc>
                  <a:txBody>
                    <a:bodyPr/>
                    <a:lstStyle/>
                    <a:p>
                      <a:pPr marL="0" lvl="0" indent="0" algn="l" rtl="0">
                        <a:spcBef>
                          <a:spcPts val="0"/>
                        </a:spcBef>
                        <a:spcAft>
                          <a:spcPts val="0"/>
                        </a:spcAft>
                        <a:buNone/>
                      </a:pPr>
                      <a:r>
                        <a:rPr lang="en-US" err="1">
                          <a:latin typeface="+mj-lt"/>
                          <a:ea typeface="Figtree"/>
                          <a:cs typeface="Figtree"/>
                          <a:sym typeface="Figtree"/>
                        </a:rPr>
                        <a:t>WikiPatient</a:t>
                      </a:r>
                      <a:endParaRPr>
                        <a:latin typeface="+mj-lt"/>
                        <a:ea typeface="Figtree"/>
                        <a:cs typeface="Figtree"/>
                        <a:sym typeface="Figtree"/>
                      </a:endParaRP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fontAlgn="t"/>
                      <a:r>
                        <a:rPr lang="en-IN" sz="1000" b="0" i="0" u="none" strike="noStrike" cap="none">
                          <a:solidFill>
                            <a:srgbClr val="000000"/>
                          </a:solidFill>
                          <a:effectLst/>
                          <a:latin typeface="+mj-lt"/>
                          <a:cs typeface="Arial"/>
                          <a:sym typeface="Arial"/>
                        </a:rPr>
                        <a:t>Answer this question truthfully</a:t>
                      </a: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fontAlgn="t"/>
                      <a:r>
                        <a:rPr lang="en-IN" sz="1000" b="0" i="0" u="none" strike="noStrike" cap="none">
                          <a:solidFill>
                            <a:srgbClr val="000000"/>
                          </a:solidFill>
                          <a:effectLst/>
                          <a:latin typeface="+mj-lt"/>
                          <a:ea typeface="Arial"/>
                          <a:cs typeface="Arial"/>
                          <a:sym typeface="Arial"/>
                        </a:rPr>
                        <a:t>When to seek urgent medical care when I have </a:t>
                      </a:r>
                      <a:r>
                        <a:rPr lang="en-IN" sz="1000" b="0" i="0" u="none" strike="noStrike" cap="none" err="1">
                          <a:solidFill>
                            <a:srgbClr val="000000"/>
                          </a:solidFill>
                          <a:effectLst/>
                          <a:latin typeface="+mj-lt"/>
                          <a:ea typeface="Arial"/>
                          <a:cs typeface="Arial"/>
                          <a:sym typeface="Arial"/>
                        </a:rPr>
                        <a:t>Alstrom</a:t>
                      </a:r>
                      <a:r>
                        <a:rPr lang="en-IN" sz="1000" b="0" i="0" u="none" strike="noStrike" cap="none">
                          <a:solidFill>
                            <a:srgbClr val="000000"/>
                          </a:solidFill>
                          <a:effectLst/>
                          <a:latin typeface="+mj-lt"/>
                          <a:ea typeface="Arial"/>
                          <a:cs typeface="Arial"/>
                          <a:sym typeface="Arial"/>
                        </a:rPr>
                        <a:t> syndrome ?</a:t>
                      </a:r>
                      <a:endParaRPr lang="en-IN" sz="1000" b="0" i="0" u="none" strike="noStrike" cap="none">
                        <a:solidFill>
                          <a:srgbClr val="000000"/>
                        </a:solidFill>
                        <a:effectLst/>
                        <a:latin typeface="+mj-lt"/>
                        <a:cs typeface="Arial"/>
                        <a:sym typeface="Arial"/>
                      </a:endParaRPr>
                    </a:p>
                  </a:txBody>
                  <a:tcP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r>
                        <a:rPr lang="en-IN" sz="1000" b="0" i="0" u="none" strike="noStrike" cap="none">
                          <a:solidFill>
                            <a:srgbClr val="000000"/>
                          </a:solidFill>
                          <a:effectLst/>
                          <a:latin typeface="+mj-lt"/>
                          <a:ea typeface="Arial"/>
                          <a:cs typeface="Arial"/>
                          <a:sym typeface="Arial"/>
                        </a:rPr>
                        <a:t>Call your healthcare provider if you or your child have symptoms of diabetes such as increased thirst and urination. Seek medical attention promptly if you think that your child cannot see or hear normally.</a:t>
                      </a:r>
                      <a:endParaRPr lang="en-IN" sz="1000" b="0" i="0" u="none" strike="noStrike" cap="none">
                        <a:solidFill>
                          <a:srgbClr val="000000"/>
                        </a:solidFill>
                        <a:effectLst/>
                        <a:latin typeface="+mj-lt"/>
                        <a:cs typeface="Arial"/>
                        <a:sym typeface="Arial"/>
                      </a:endParaRPr>
                    </a:p>
                  </a:txBody>
                  <a:tcPr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786260984"/>
                  </a:ext>
                </a:extLst>
              </a:tr>
              <a:tr h="994393">
                <a:tc>
                  <a:txBody>
                    <a:bodyPr/>
                    <a:lstStyle/>
                    <a:p>
                      <a:pPr marL="0" lvl="0" indent="0" algn="l" rtl="0">
                        <a:spcBef>
                          <a:spcPts val="0"/>
                        </a:spcBef>
                        <a:spcAft>
                          <a:spcPts val="0"/>
                        </a:spcAft>
                        <a:buNone/>
                      </a:pPr>
                      <a:r>
                        <a:rPr lang="en" sz="1400" b="0" i="0" u="none" strike="noStrike" cap="none">
                          <a:solidFill>
                            <a:srgbClr val="000000"/>
                          </a:solidFill>
                          <a:latin typeface="+mj-lt"/>
                          <a:ea typeface="Figtree"/>
                          <a:cs typeface="Arial"/>
                          <a:sym typeface="Figtree"/>
                        </a:rPr>
                        <a:t>MT Samples</a:t>
                      </a:r>
                    </a:p>
                    <a:p>
                      <a:pPr marL="0" lvl="0" indent="0" algn="l" rtl="0">
                        <a:spcBef>
                          <a:spcPts val="0"/>
                        </a:spcBef>
                        <a:spcAft>
                          <a:spcPts val="0"/>
                        </a:spcAft>
                        <a:buNone/>
                      </a:pPr>
                      <a:r>
                        <a:rPr lang="en" sz="1400" b="0" i="0" u="none" strike="noStrike" cap="none">
                          <a:solidFill>
                            <a:srgbClr val="000000"/>
                          </a:solidFill>
                          <a:latin typeface="+mj-lt"/>
                          <a:ea typeface="Figtree"/>
                          <a:cs typeface="Arial"/>
                          <a:sym typeface="Figtree"/>
                        </a:rPr>
                        <a:t>( Self – generated)</a:t>
                      </a:r>
                      <a:endParaRPr sz="1400" b="0" i="0" u="none" strike="noStrike" cap="none">
                        <a:solidFill>
                          <a:srgbClr val="000000"/>
                        </a:solidFill>
                        <a:latin typeface="+mj-lt"/>
                        <a:ea typeface="Figtree"/>
                        <a:cs typeface="Arial"/>
                        <a:sym typeface="Figtree"/>
                      </a:endParaRPr>
                    </a:p>
                  </a:txBody>
                  <a:tcPr marL="91425" marR="91425" marT="91425" marB="91425">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b="0" i="0" u="none" strike="noStrike" cap="none">
                          <a:solidFill>
                            <a:srgbClr val="000000"/>
                          </a:solidFill>
                          <a:effectLst/>
                          <a:latin typeface="+mj-lt"/>
                          <a:ea typeface="Figtree"/>
                          <a:cs typeface="Arial"/>
                          <a:sym typeface="Figtree"/>
                        </a:rPr>
                        <a:t>Based on the given medical transcript, generate prompt and answer to train LLM </a:t>
                      </a:r>
                      <a:endParaRPr sz="1000" b="0" i="0" u="none" strike="noStrike" cap="none">
                        <a:solidFill>
                          <a:srgbClr val="000000"/>
                        </a:solidFill>
                        <a:effectLst/>
                        <a:latin typeface="+mj-lt"/>
                        <a:ea typeface="Figtree"/>
                        <a:cs typeface="Arial"/>
                        <a:sym typeface="Figtree"/>
                      </a:endParaRP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IN" sz="1000" b="0" i="0" u="none" strike="noStrike" cap="none">
                          <a:solidFill>
                            <a:srgbClr val="000000"/>
                          </a:solidFill>
                          <a:effectLst/>
                          <a:latin typeface="+mj-lt"/>
                          <a:ea typeface="Figtree"/>
                          <a:cs typeface="Arial"/>
                          <a:sym typeface="Figtree"/>
                        </a:rPr>
                        <a:t>What was the patient's preoperative diagnosis?</a:t>
                      </a:r>
                      <a:endParaRPr sz="1000" b="0" i="0" u="none" strike="noStrike" cap="none">
                        <a:solidFill>
                          <a:srgbClr val="000000"/>
                        </a:solidFill>
                        <a:effectLst/>
                        <a:latin typeface="+mj-lt"/>
                        <a:ea typeface="Figtree"/>
                        <a:cs typeface="Arial"/>
                        <a:sym typeface="Figtree"/>
                      </a:endParaRP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IN" sz="1000" b="0" i="0" u="none" strike="noStrike" cap="none">
                          <a:solidFill>
                            <a:srgbClr val="000000"/>
                          </a:solidFill>
                          <a:effectLst/>
                          <a:latin typeface="+mj-lt"/>
                          <a:ea typeface="Figtree"/>
                          <a:cs typeface="Arial"/>
                          <a:sym typeface="Figtree"/>
                        </a:rPr>
                        <a:t>The patient's preoperative diagnosis was prostate cancer.</a:t>
                      </a:r>
                      <a:endParaRPr sz="1000" b="0" i="0" u="none" strike="noStrike" cap="none">
                        <a:solidFill>
                          <a:srgbClr val="000000"/>
                        </a:solidFill>
                        <a:effectLst/>
                        <a:latin typeface="+mj-lt"/>
                        <a:ea typeface="Figtree"/>
                        <a:cs typeface="Arial"/>
                        <a:sym typeface="Figtree"/>
                      </a:endParaRPr>
                    </a:p>
                  </a:txBody>
                  <a:tcPr marL="91425" marR="91425" marT="91425" marB="91425">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94" name="Google Shape;694;p49"/>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j-lt"/>
              </a:rPr>
              <a:t>DATA </a:t>
            </a:r>
            <a:r>
              <a:rPr lang="en">
                <a:solidFill>
                  <a:schemeClr val="tx1"/>
                </a:solidFill>
                <a:latin typeface="+mj-lt"/>
              </a:rPr>
              <a:t>SAMPLES</a:t>
            </a:r>
            <a:endParaRPr>
              <a:solidFill>
                <a:schemeClr val="tx1"/>
              </a:solidFill>
              <a:latin typeface="+mj-lt"/>
            </a:endParaRPr>
          </a:p>
        </p:txBody>
      </p:sp>
      <p:grpSp>
        <p:nvGrpSpPr>
          <p:cNvPr id="697" name="Google Shape;697;p49"/>
          <p:cNvGrpSpPr/>
          <p:nvPr/>
        </p:nvGrpSpPr>
        <p:grpSpPr>
          <a:xfrm rot="5400000" flipH="1">
            <a:off x="-638425" y="956075"/>
            <a:ext cx="2121775" cy="585288"/>
            <a:chOff x="-754050" y="1114125"/>
            <a:chExt cx="2121775" cy="585288"/>
          </a:xfrm>
        </p:grpSpPr>
        <p:sp>
          <p:nvSpPr>
            <p:cNvPr id="698" name="Google Shape;698;p49"/>
            <p:cNvSpPr/>
            <p:nvPr/>
          </p:nvSpPr>
          <p:spPr>
            <a:xfrm>
              <a:off x="1013725" y="1114125"/>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99" name="Google Shape;699;p49"/>
            <p:cNvSpPr/>
            <p:nvPr/>
          </p:nvSpPr>
          <p:spPr>
            <a:xfrm>
              <a:off x="575275"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00" name="Google Shape;700;p49"/>
            <p:cNvSpPr/>
            <p:nvPr/>
          </p:nvSpPr>
          <p:spPr>
            <a:xfrm>
              <a:off x="37325" y="1347200"/>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01" name="Google Shape;701;p49"/>
            <p:cNvSpPr/>
            <p:nvPr/>
          </p:nvSpPr>
          <p:spPr>
            <a:xfrm>
              <a:off x="-366275" y="1282400"/>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02" name="Google Shape;702;p49"/>
            <p:cNvSpPr/>
            <p:nvPr/>
          </p:nvSpPr>
          <p:spPr>
            <a:xfrm>
              <a:off x="-754050" y="16118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03" name="Google Shape;703;p49"/>
            <p:cNvSpPr/>
            <p:nvPr/>
          </p:nvSpPr>
          <p:spPr>
            <a:xfrm rot="10800000" flipH="1">
              <a:off x="374682" y="1611831"/>
              <a:ext cx="83700" cy="84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704" name="Google Shape;704;p49"/>
          <p:cNvGrpSpPr/>
          <p:nvPr/>
        </p:nvGrpSpPr>
        <p:grpSpPr>
          <a:xfrm rot="-5400000">
            <a:off x="7659962" y="3711763"/>
            <a:ext cx="2063744" cy="410081"/>
            <a:chOff x="-696019" y="1114125"/>
            <a:chExt cx="2063744" cy="410081"/>
          </a:xfrm>
        </p:grpSpPr>
        <p:sp>
          <p:nvSpPr>
            <p:cNvPr id="705" name="Google Shape;705;p49"/>
            <p:cNvSpPr/>
            <p:nvPr/>
          </p:nvSpPr>
          <p:spPr>
            <a:xfrm>
              <a:off x="1013725" y="1114125"/>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06" name="Google Shape;706;p49"/>
            <p:cNvSpPr/>
            <p:nvPr/>
          </p:nvSpPr>
          <p:spPr>
            <a:xfrm>
              <a:off x="575275"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07" name="Google Shape;707;p49"/>
            <p:cNvSpPr/>
            <p:nvPr/>
          </p:nvSpPr>
          <p:spPr>
            <a:xfrm>
              <a:off x="37325" y="1347200"/>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08" name="Google Shape;708;p49"/>
            <p:cNvSpPr/>
            <p:nvPr/>
          </p:nvSpPr>
          <p:spPr>
            <a:xfrm>
              <a:off x="-366275" y="1282400"/>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09" name="Google Shape;709;p49"/>
            <p:cNvSpPr/>
            <p:nvPr/>
          </p:nvSpPr>
          <p:spPr>
            <a:xfrm>
              <a:off x="-696019" y="1152481"/>
              <a:ext cx="84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10" name="Google Shape;710;p49"/>
            <p:cNvSpPr/>
            <p:nvPr/>
          </p:nvSpPr>
          <p:spPr>
            <a:xfrm rot="10800000" flipH="1">
              <a:off x="360181" y="1439606"/>
              <a:ext cx="89400" cy="84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Tree>
    <p:extLst>
      <p:ext uri="{BB962C8B-B14F-4D97-AF65-F5344CB8AC3E}">
        <p14:creationId xmlns:p14="http://schemas.microsoft.com/office/powerpoint/2010/main" val="338821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B837A-26A8-DCCC-8D6B-CA614DA15D4B}"/>
              </a:ext>
            </a:extLst>
          </p:cNvPr>
          <p:cNvSpPr>
            <a:spLocks noGrp="1"/>
          </p:cNvSpPr>
          <p:nvPr>
            <p:ph type="title"/>
          </p:nvPr>
        </p:nvSpPr>
        <p:spPr>
          <a:xfrm>
            <a:off x="719999" y="259260"/>
            <a:ext cx="7704000" cy="572700"/>
          </a:xfrm>
        </p:spPr>
        <p:txBody>
          <a:bodyPr/>
          <a:lstStyle/>
          <a:p>
            <a:r>
              <a:rPr lang="en">
                <a:latin typeface="+mj-lt"/>
              </a:rPr>
              <a:t>MODELING APPROACH</a:t>
            </a:r>
            <a:endParaRPr lang="en-US">
              <a:latin typeface="+mj-lt"/>
            </a:endParaRPr>
          </a:p>
        </p:txBody>
      </p:sp>
      <p:sp>
        <p:nvSpPr>
          <p:cNvPr id="4" name="TextBox 3">
            <a:extLst>
              <a:ext uri="{FF2B5EF4-FFF2-40B4-BE49-F238E27FC236}">
                <a16:creationId xmlns:a16="http://schemas.microsoft.com/office/drawing/2014/main" id="{FCE3B741-6304-D4E6-B2A7-06E3013ACC44}"/>
              </a:ext>
            </a:extLst>
          </p:cNvPr>
          <p:cNvSpPr txBox="1"/>
          <p:nvPr/>
        </p:nvSpPr>
        <p:spPr>
          <a:xfrm>
            <a:off x="720000" y="1017725"/>
            <a:ext cx="7704000" cy="2246769"/>
          </a:xfrm>
          <a:prstGeom prst="rect">
            <a:avLst/>
          </a:prstGeom>
          <a:noFill/>
        </p:spPr>
        <p:txBody>
          <a:bodyPr wrap="square">
            <a:spAutoFit/>
          </a:bodyPr>
          <a:lstStyle/>
          <a:p>
            <a:pPr>
              <a:buSzPts val="1400"/>
            </a:pPr>
            <a:r>
              <a:rPr lang="en-US" b="1">
                <a:latin typeface="+mj-lt"/>
              </a:rPr>
              <a:t>Model Justification:</a:t>
            </a:r>
          </a:p>
          <a:p>
            <a:pPr>
              <a:buSzPts val="1400"/>
            </a:pPr>
            <a:r>
              <a:rPr lang="en-IN">
                <a:solidFill>
                  <a:schemeClr val="tx1"/>
                </a:solidFill>
                <a:latin typeface="+mj-lt"/>
                <a:ea typeface="+mn-ea"/>
                <a:cs typeface="+mn-cs"/>
              </a:rPr>
              <a:t>Explored the following open-source models:</a:t>
            </a:r>
          </a:p>
          <a:p>
            <a:pPr>
              <a:buSzPts val="1400"/>
            </a:pPr>
            <a:endParaRPr lang="en-IN">
              <a:solidFill>
                <a:schemeClr val="tx1"/>
              </a:solidFill>
              <a:latin typeface="+mj-lt"/>
              <a:ea typeface="+mn-ea"/>
              <a:cs typeface="+mn-cs"/>
            </a:endParaRPr>
          </a:p>
          <a:p>
            <a:pPr>
              <a:buSzPts val="1400"/>
            </a:pPr>
            <a:endParaRPr lang="en-IN" b="0" i="0">
              <a:solidFill>
                <a:schemeClr val="tx1"/>
              </a:solidFill>
              <a:effectLst/>
              <a:latin typeface="+mj-lt"/>
              <a:ea typeface="+mn-ea"/>
              <a:cs typeface="+mn-cs"/>
            </a:endParaRPr>
          </a:p>
          <a:p>
            <a:pPr>
              <a:buSzPts val="1400"/>
            </a:pPr>
            <a:endParaRPr lang="en-IN">
              <a:solidFill>
                <a:schemeClr val="tx1"/>
              </a:solidFill>
              <a:latin typeface="+mj-lt"/>
              <a:ea typeface="+mn-ea"/>
              <a:cs typeface="+mn-cs"/>
            </a:endParaRPr>
          </a:p>
          <a:p>
            <a:pPr>
              <a:buSzPts val="1400"/>
            </a:pPr>
            <a:endParaRPr lang="en-US" b="0" i="0">
              <a:solidFill>
                <a:schemeClr val="tx1"/>
              </a:solidFill>
              <a:effectLst/>
              <a:latin typeface="+mj-lt"/>
            </a:endParaRPr>
          </a:p>
          <a:p>
            <a:pPr algn="l">
              <a:buFont typeface="Arial" panose="020B0604020202020204" pitchFamily="34" charset="0"/>
              <a:buChar char="•"/>
            </a:pPr>
            <a:endParaRPr lang="en-US" b="0" i="0">
              <a:solidFill>
                <a:schemeClr val="tx1"/>
              </a:solidFill>
              <a:effectLst/>
              <a:latin typeface="+mj-lt"/>
            </a:endParaRPr>
          </a:p>
          <a:p>
            <a:pPr marL="285750" indent="-285750">
              <a:buFont typeface="Arial" panose="020B0604020202020204" pitchFamily="34" charset="0"/>
              <a:buChar char="•"/>
            </a:pPr>
            <a:r>
              <a:rPr lang="en-US">
                <a:solidFill>
                  <a:schemeClr val="tx1"/>
                </a:solidFill>
                <a:latin typeface="+mj-lt"/>
              </a:rPr>
              <a:t>We decided to go ahead with Vicuna (13B params)</a:t>
            </a:r>
          </a:p>
          <a:p>
            <a:pPr marL="285750" indent="-285750">
              <a:buFont typeface="Arial" panose="020B0604020202020204" pitchFamily="34" charset="0"/>
              <a:buChar char="•"/>
            </a:pPr>
            <a:r>
              <a:rPr lang="en-US">
                <a:solidFill>
                  <a:schemeClr val="tx1"/>
                </a:solidFill>
                <a:latin typeface="+mj-lt"/>
              </a:rPr>
              <a:t>This decision was based on a manual analysis of model results and online reviews and posts regarding the different models and the computational costs of each</a:t>
            </a:r>
            <a:endParaRPr lang="en-US" sz="2400">
              <a:solidFill>
                <a:schemeClr val="lt1"/>
              </a:solidFill>
              <a:latin typeface="+mj-lt"/>
            </a:endParaRPr>
          </a:p>
        </p:txBody>
      </p:sp>
      <p:sp>
        <p:nvSpPr>
          <p:cNvPr id="5" name="Rectangle 4">
            <a:extLst>
              <a:ext uri="{FF2B5EF4-FFF2-40B4-BE49-F238E27FC236}">
                <a16:creationId xmlns:a16="http://schemas.microsoft.com/office/drawing/2014/main" id="{8574369F-550D-A22A-3179-C865C0CFBC19}"/>
              </a:ext>
            </a:extLst>
          </p:cNvPr>
          <p:cNvSpPr/>
          <p:nvPr/>
        </p:nvSpPr>
        <p:spPr>
          <a:xfrm>
            <a:off x="898497" y="1919509"/>
            <a:ext cx="1144988" cy="4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Alpaca</a:t>
            </a:r>
          </a:p>
        </p:txBody>
      </p:sp>
      <p:sp>
        <p:nvSpPr>
          <p:cNvPr id="6" name="Rectangle 5">
            <a:extLst>
              <a:ext uri="{FF2B5EF4-FFF2-40B4-BE49-F238E27FC236}">
                <a16:creationId xmlns:a16="http://schemas.microsoft.com/office/drawing/2014/main" id="{4940D881-312B-405E-2B7F-0100C003E7E2}"/>
              </a:ext>
            </a:extLst>
          </p:cNvPr>
          <p:cNvSpPr/>
          <p:nvPr/>
        </p:nvSpPr>
        <p:spPr>
          <a:xfrm>
            <a:off x="2763740" y="1919509"/>
            <a:ext cx="1144988" cy="4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Dolly</a:t>
            </a:r>
          </a:p>
        </p:txBody>
      </p:sp>
      <p:sp>
        <p:nvSpPr>
          <p:cNvPr id="7" name="Rectangle 6">
            <a:extLst>
              <a:ext uri="{FF2B5EF4-FFF2-40B4-BE49-F238E27FC236}">
                <a16:creationId xmlns:a16="http://schemas.microsoft.com/office/drawing/2014/main" id="{75508987-426D-1D4E-EA0A-F67039F4316D}"/>
              </a:ext>
            </a:extLst>
          </p:cNvPr>
          <p:cNvSpPr/>
          <p:nvPr/>
        </p:nvSpPr>
        <p:spPr>
          <a:xfrm>
            <a:off x="4777739" y="1919509"/>
            <a:ext cx="1144988" cy="4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Vicuna 7B</a:t>
            </a:r>
          </a:p>
        </p:txBody>
      </p:sp>
      <p:sp>
        <p:nvSpPr>
          <p:cNvPr id="8" name="Rectangle 7">
            <a:extLst>
              <a:ext uri="{FF2B5EF4-FFF2-40B4-BE49-F238E27FC236}">
                <a16:creationId xmlns:a16="http://schemas.microsoft.com/office/drawing/2014/main" id="{77F02BBC-A19E-EBA7-40E5-D598C87A1B82}"/>
              </a:ext>
            </a:extLst>
          </p:cNvPr>
          <p:cNvSpPr/>
          <p:nvPr/>
        </p:nvSpPr>
        <p:spPr>
          <a:xfrm>
            <a:off x="6791739" y="1919509"/>
            <a:ext cx="1144988" cy="4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Vicuna 13B</a:t>
            </a:r>
          </a:p>
        </p:txBody>
      </p:sp>
    </p:spTree>
    <p:extLst>
      <p:ext uri="{BB962C8B-B14F-4D97-AF65-F5344CB8AC3E}">
        <p14:creationId xmlns:p14="http://schemas.microsoft.com/office/powerpoint/2010/main" val="2940627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B837A-26A8-DCCC-8D6B-CA614DA15D4B}"/>
              </a:ext>
            </a:extLst>
          </p:cNvPr>
          <p:cNvSpPr>
            <a:spLocks noGrp="1"/>
          </p:cNvSpPr>
          <p:nvPr>
            <p:ph type="title"/>
          </p:nvPr>
        </p:nvSpPr>
        <p:spPr>
          <a:xfrm>
            <a:off x="719999" y="259260"/>
            <a:ext cx="7704000" cy="572700"/>
          </a:xfrm>
        </p:spPr>
        <p:txBody>
          <a:bodyPr/>
          <a:lstStyle/>
          <a:p>
            <a:r>
              <a:rPr lang="en-US">
                <a:solidFill>
                  <a:schemeClr val="tx1"/>
                </a:solidFill>
                <a:latin typeface="+mj-lt"/>
              </a:rPr>
              <a:t>DATA &amp; MODELING LIMITATIONS</a:t>
            </a:r>
          </a:p>
        </p:txBody>
      </p:sp>
      <p:sp>
        <p:nvSpPr>
          <p:cNvPr id="3" name="TextBox 2">
            <a:extLst>
              <a:ext uri="{FF2B5EF4-FFF2-40B4-BE49-F238E27FC236}">
                <a16:creationId xmlns:a16="http://schemas.microsoft.com/office/drawing/2014/main" id="{47CE5A85-D90B-CA6D-9720-78910DDE4EFC}"/>
              </a:ext>
            </a:extLst>
          </p:cNvPr>
          <p:cNvSpPr txBox="1"/>
          <p:nvPr/>
        </p:nvSpPr>
        <p:spPr>
          <a:xfrm>
            <a:off x="837542" y="1233012"/>
            <a:ext cx="7193017" cy="2462213"/>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r>
              <a:rPr lang="en-GB" b="1">
                <a:latin typeface="Candara"/>
              </a:rPr>
              <a:t>Prompt Generated from </a:t>
            </a:r>
            <a:r>
              <a:rPr lang="en-GB" b="1" err="1">
                <a:latin typeface="Candara"/>
              </a:rPr>
              <a:t>OpenAI</a:t>
            </a:r>
            <a:r>
              <a:rPr lang="en-GB" b="1">
                <a:latin typeface="Candara"/>
              </a:rPr>
              <a:t> GPT3.5 model – </a:t>
            </a:r>
            <a:endParaRPr lang="en-US" b="1"/>
          </a:p>
          <a:p>
            <a:pPr marL="285750" indent="-285750">
              <a:buFont typeface="Wingdings"/>
              <a:buChar char="§"/>
            </a:pPr>
            <a:r>
              <a:rPr lang="en-GB">
                <a:latin typeface="Candara"/>
              </a:rPr>
              <a:t>No quality check on the data. There might be some irregularities between question and response.</a:t>
            </a:r>
            <a:endParaRPr lang="en-US"/>
          </a:p>
          <a:p>
            <a:pPr marL="285750" indent="-285750">
              <a:buChar char="•"/>
            </a:pPr>
            <a:endParaRPr lang="en-GB">
              <a:latin typeface="Candara"/>
            </a:endParaRPr>
          </a:p>
          <a:p>
            <a:r>
              <a:rPr lang="en-GB" b="1">
                <a:latin typeface="Candara"/>
              </a:rPr>
              <a:t>Vicuna model - </a:t>
            </a:r>
            <a:endParaRPr lang="en-GB" b="1"/>
          </a:p>
          <a:p>
            <a:pPr marL="285750" lvl="1" indent="-285750">
              <a:buFont typeface="Wingdings"/>
              <a:buChar char="§"/>
            </a:pPr>
            <a:r>
              <a:rPr lang="en-US">
                <a:solidFill>
                  <a:schemeClr val="tx1"/>
                </a:solidFill>
                <a:latin typeface="Candara"/>
              </a:rPr>
              <a:t>Base LLM model not trained on domain specific medical corpus.</a:t>
            </a:r>
          </a:p>
          <a:p>
            <a:pPr marL="285750" lvl="1" indent="-285750">
              <a:buFont typeface="Wingdings"/>
              <a:buChar char="§"/>
            </a:pPr>
            <a:r>
              <a:rPr lang="en-US">
                <a:solidFill>
                  <a:schemeClr val="tx1"/>
                </a:solidFill>
                <a:latin typeface="Candara"/>
              </a:rPr>
              <a:t>Vicuna, like other large language models, has limitations in tasks involving reasoning. </a:t>
            </a:r>
            <a:endParaRPr lang="en-IN">
              <a:solidFill>
                <a:schemeClr val="tx1"/>
              </a:solidFill>
              <a:latin typeface="Candara"/>
            </a:endParaRPr>
          </a:p>
          <a:p>
            <a:pPr marL="285750" lvl="1" indent="-285750">
              <a:buFont typeface="Wingdings"/>
              <a:buChar char="§"/>
            </a:pPr>
            <a:r>
              <a:rPr lang="en-US">
                <a:solidFill>
                  <a:schemeClr val="tx1"/>
                </a:solidFill>
                <a:latin typeface="Candara"/>
              </a:rPr>
              <a:t>It may also struggle with accurately identifying itself or ensuring the factual accuracy of its outputs.</a:t>
            </a:r>
            <a:endParaRPr lang="en-IN">
              <a:solidFill>
                <a:schemeClr val="tx1"/>
              </a:solidFill>
              <a:latin typeface="Candara"/>
            </a:endParaRPr>
          </a:p>
          <a:p>
            <a:pPr marL="285750" lvl="1" indent="-285750">
              <a:buFont typeface="Wingdings"/>
              <a:buChar char="§"/>
            </a:pPr>
            <a:r>
              <a:rPr lang="en-US">
                <a:solidFill>
                  <a:schemeClr val="tx1"/>
                </a:solidFill>
                <a:latin typeface="Candara"/>
              </a:rPr>
              <a:t>Vicuna has not been sufficiently optimized for safety, toxicity, or bias mitigation.</a:t>
            </a:r>
            <a:endParaRPr lang="en-GB">
              <a:solidFill>
                <a:schemeClr val="tx1"/>
              </a:solidFill>
              <a:latin typeface="Candara"/>
            </a:endParaRPr>
          </a:p>
          <a:p>
            <a:pPr lvl="8"/>
            <a:r>
              <a:rPr lang="en-GB"/>
              <a:t>               </a:t>
            </a:r>
          </a:p>
        </p:txBody>
      </p:sp>
    </p:spTree>
    <p:extLst>
      <p:ext uri="{BB962C8B-B14F-4D97-AF65-F5344CB8AC3E}">
        <p14:creationId xmlns:p14="http://schemas.microsoft.com/office/powerpoint/2010/main" val="2537967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 sz="3200">
                <a:latin typeface="+mj-lt"/>
              </a:rPr>
              <a:t>TRANSCRIPT ANALYZER INPUT</a:t>
            </a:r>
            <a:endParaRPr lang="en-US" sz="3200">
              <a:solidFill>
                <a:schemeClr val="bg2"/>
              </a:solidFill>
            </a:endParaRPr>
          </a:p>
        </p:txBody>
      </p:sp>
      <p:sp>
        <p:nvSpPr>
          <p:cNvPr id="10" name="TextBox 9">
            <a:extLst>
              <a:ext uri="{FF2B5EF4-FFF2-40B4-BE49-F238E27FC236}">
                <a16:creationId xmlns:a16="http://schemas.microsoft.com/office/drawing/2014/main" id="{EC72C709-97F7-DE1A-9126-04870C25AB8E}"/>
              </a:ext>
            </a:extLst>
          </p:cNvPr>
          <p:cNvSpPr txBox="1"/>
          <p:nvPr/>
        </p:nvSpPr>
        <p:spPr>
          <a:xfrm>
            <a:off x="6575729" y="1948070"/>
            <a:ext cx="2480808" cy="954107"/>
          </a:xfrm>
          <a:prstGeom prst="rect">
            <a:avLst/>
          </a:prstGeom>
          <a:noFill/>
        </p:spPr>
        <p:txBody>
          <a:bodyPr wrap="square" rtlCol="0">
            <a:spAutoFit/>
          </a:bodyPr>
          <a:lstStyle/>
          <a:p>
            <a:r>
              <a:rPr lang="en-US">
                <a:latin typeface="+mj-lt"/>
              </a:rPr>
              <a:t>Input for the transcript analyzer is the name of the patient and question related to its transcript. </a:t>
            </a:r>
          </a:p>
        </p:txBody>
      </p:sp>
      <p:pic>
        <p:nvPicPr>
          <p:cNvPr id="4" name="Picture 3" descr="Graphical user interface, text, application, email&#10;&#10;Description automatically generated">
            <a:extLst>
              <a:ext uri="{FF2B5EF4-FFF2-40B4-BE49-F238E27FC236}">
                <a16:creationId xmlns:a16="http://schemas.microsoft.com/office/drawing/2014/main" id="{5254AC94-14DD-F572-FF0A-5BDF03D9B394}"/>
              </a:ext>
            </a:extLst>
          </p:cNvPr>
          <p:cNvPicPr>
            <a:picLocks noChangeAspect="1"/>
          </p:cNvPicPr>
          <p:nvPr/>
        </p:nvPicPr>
        <p:blipFill>
          <a:blip r:embed="rId2"/>
          <a:stretch>
            <a:fillRect/>
          </a:stretch>
        </p:blipFill>
        <p:spPr>
          <a:xfrm>
            <a:off x="330200" y="995404"/>
            <a:ext cx="6245529" cy="2932102"/>
          </a:xfrm>
          <a:prstGeom prst="rect">
            <a:avLst/>
          </a:prstGeom>
        </p:spPr>
      </p:pic>
    </p:spTree>
    <p:extLst>
      <p:ext uri="{BB962C8B-B14F-4D97-AF65-F5344CB8AC3E}">
        <p14:creationId xmlns:p14="http://schemas.microsoft.com/office/powerpoint/2010/main" val="343618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 sz="3200">
                <a:latin typeface="+mj-lt"/>
              </a:rPr>
              <a:t>TRANSCRIPT ANALYZER OUTPUT</a:t>
            </a:r>
            <a:endParaRPr lang="en-US" sz="3200">
              <a:solidFill>
                <a:schemeClr val="bg2"/>
              </a:solidFill>
            </a:endParaRPr>
          </a:p>
        </p:txBody>
      </p:sp>
      <p:sp>
        <p:nvSpPr>
          <p:cNvPr id="4" name="TextBox 3">
            <a:extLst>
              <a:ext uri="{FF2B5EF4-FFF2-40B4-BE49-F238E27FC236}">
                <a16:creationId xmlns:a16="http://schemas.microsoft.com/office/drawing/2014/main" id="{140C8921-A20E-76CA-3D30-59D4BD04E7A6}"/>
              </a:ext>
            </a:extLst>
          </p:cNvPr>
          <p:cNvSpPr txBox="1"/>
          <p:nvPr/>
        </p:nvSpPr>
        <p:spPr>
          <a:xfrm>
            <a:off x="644056" y="985962"/>
            <a:ext cx="7609398" cy="307777"/>
          </a:xfrm>
          <a:prstGeom prst="rect">
            <a:avLst/>
          </a:prstGeom>
          <a:noFill/>
        </p:spPr>
        <p:txBody>
          <a:bodyPr wrap="square" rtlCol="0">
            <a:spAutoFit/>
          </a:bodyPr>
          <a:lstStyle/>
          <a:p>
            <a:r>
              <a:rPr lang="en-US"/>
              <a:t>Output for the transcript analyzer is a response to transcript specific question to the LLM.</a:t>
            </a:r>
          </a:p>
        </p:txBody>
      </p:sp>
      <p:pic>
        <p:nvPicPr>
          <p:cNvPr id="5" name="Picture 4" descr="Graphical user interface, text, letter, email&#10;&#10;Description automatically generated">
            <a:extLst>
              <a:ext uri="{FF2B5EF4-FFF2-40B4-BE49-F238E27FC236}">
                <a16:creationId xmlns:a16="http://schemas.microsoft.com/office/drawing/2014/main" id="{0358A85F-8BC8-3223-C24F-526968CC78D6}"/>
              </a:ext>
            </a:extLst>
          </p:cNvPr>
          <p:cNvPicPr>
            <a:picLocks noChangeAspect="1"/>
          </p:cNvPicPr>
          <p:nvPr/>
        </p:nvPicPr>
        <p:blipFill>
          <a:blip r:embed="rId2"/>
          <a:stretch>
            <a:fillRect/>
          </a:stretch>
        </p:blipFill>
        <p:spPr>
          <a:xfrm>
            <a:off x="727544" y="1573116"/>
            <a:ext cx="7772400" cy="2846641"/>
          </a:xfrm>
          <a:prstGeom prst="rect">
            <a:avLst/>
          </a:prstGeom>
        </p:spPr>
      </p:pic>
    </p:spTree>
    <p:extLst>
      <p:ext uri="{BB962C8B-B14F-4D97-AF65-F5344CB8AC3E}">
        <p14:creationId xmlns:p14="http://schemas.microsoft.com/office/powerpoint/2010/main" val="307867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56"/>
          <p:cNvSpPr txBox="1">
            <a:spLocks noGrp="1"/>
          </p:cNvSpPr>
          <p:nvPr>
            <p:ph type="title"/>
          </p:nvPr>
        </p:nvSpPr>
        <p:spPr>
          <a:xfrm>
            <a:off x="715287" y="315774"/>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OUR </a:t>
            </a:r>
            <a:r>
              <a:rPr lang="en">
                <a:solidFill>
                  <a:schemeClr val="bg2"/>
                </a:solidFill>
                <a:latin typeface="+mj-lt"/>
              </a:rPr>
              <a:t>TEAM</a:t>
            </a:r>
            <a:endParaRPr>
              <a:solidFill>
                <a:schemeClr val="bg2"/>
              </a:solidFill>
              <a:latin typeface="+mj-lt"/>
            </a:endParaRPr>
          </a:p>
        </p:txBody>
      </p:sp>
      <p:grpSp>
        <p:nvGrpSpPr>
          <p:cNvPr id="881" name="Google Shape;881;p56"/>
          <p:cNvGrpSpPr/>
          <p:nvPr/>
        </p:nvGrpSpPr>
        <p:grpSpPr>
          <a:xfrm>
            <a:off x="534188" y="445013"/>
            <a:ext cx="1246725" cy="1529563"/>
            <a:chOff x="385700" y="491188"/>
            <a:chExt cx="1246725" cy="1529563"/>
          </a:xfrm>
        </p:grpSpPr>
        <p:sp>
          <p:nvSpPr>
            <p:cNvPr id="882" name="Google Shape;882;p56"/>
            <p:cNvSpPr/>
            <p:nvPr/>
          </p:nvSpPr>
          <p:spPr>
            <a:xfrm>
              <a:off x="905850" y="630950"/>
              <a:ext cx="354000" cy="354000"/>
            </a:xfrm>
            <a:prstGeom prst="mathPlus">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83" name="Google Shape;883;p56"/>
            <p:cNvSpPr/>
            <p:nvPr/>
          </p:nvSpPr>
          <p:spPr>
            <a:xfrm>
              <a:off x="677300" y="109727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84" name="Google Shape;884;p56"/>
            <p:cNvSpPr/>
            <p:nvPr/>
          </p:nvSpPr>
          <p:spPr>
            <a:xfrm>
              <a:off x="1520225" y="578800"/>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85" name="Google Shape;885;p56"/>
            <p:cNvSpPr/>
            <p:nvPr/>
          </p:nvSpPr>
          <p:spPr>
            <a:xfrm>
              <a:off x="527975" y="1778950"/>
              <a:ext cx="241800" cy="241800"/>
            </a:xfrm>
            <a:prstGeom prst="mathPlus">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86" name="Google Shape;886;p56"/>
            <p:cNvSpPr/>
            <p:nvPr/>
          </p:nvSpPr>
          <p:spPr>
            <a:xfrm>
              <a:off x="385700" y="14847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87" name="Google Shape;887;p56"/>
            <p:cNvSpPr/>
            <p:nvPr/>
          </p:nvSpPr>
          <p:spPr>
            <a:xfrm>
              <a:off x="715100" y="49118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888" name="Google Shape;888;p56"/>
          <p:cNvGrpSpPr/>
          <p:nvPr/>
        </p:nvGrpSpPr>
        <p:grpSpPr>
          <a:xfrm flipH="1">
            <a:off x="7511388" y="445013"/>
            <a:ext cx="1246725" cy="1529563"/>
            <a:chOff x="385700" y="491188"/>
            <a:chExt cx="1246725" cy="1529563"/>
          </a:xfrm>
        </p:grpSpPr>
        <p:sp>
          <p:nvSpPr>
            <p:cNvPr id="889" name="Google Shape;889;p56"/>
            <p:cNvSpPr/>
            <p:nvPr/>
          </p:nvSpPr>
          <p:spPr>
            <a:xfrm>
              <a:off x="905850" y="630950"/>
              <a:ext cx="354000" cy="354000"/>
            </a:xfrm>
            <a:prstGeom prst="mathPlus">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90" name="Google Shape;890;p56"/>
            <p:cNvSpPr/>
            <p:nvPr/>
          </p:nvSpPr>
          <p:spPr>
            <a:xfrm>
              <a:off x="677300" y="109727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91" name="Google Shape;891;p56"/>
            <p:cNvSpPr/>
            <p:nvPr/>
          </p:nvSpPr>
          <p:spPr>
            <a:xfrm>
              <a:off x="1520225" y="578800"/>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92" name="Google Shape;892;p56"/>
            <p:cNvSpPr/>
            <p:nvPr/>
          </p:nvSpPr>
          <p:spPr>
            <a:xfrm>
              <a:off x="527975" y="1778950"/>
              <a:ext cx="241800" cy="241800"/>
            </a:xfrm>
            <a:prstGeom prst="mathPlus">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93" name="Google Shape;893;p56"/>
            <p:cNvSpPr/>
            <p:nvPr/>
          </p:nvSpPr>
          <p:spPr>
            <a:xfrm>
              <a:off x="385700" y="14847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94" name="Google Shape;894;p56"/>
            <p:cNvSpPr/>
            <p:nvPr/>
          </p:nvSpPr>
          <p:spPr>
            <a:xfrm>
              <a:off x="715100" y="49118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895" name="Google Shape;895;p56"/>
          <p:cNvSpPr txBox="1">
            <a:spLocks noGrp="1"/>
          </p:cNvSpPr>
          <p:nvPr>
            <p:ph type="subTitle" idx="3"/>
          </p:nvPr>
        </p:nvSpPr>
        <p:spPr>
          <a:xfrm>
            <a:off x="600296" y="3531550"/>
            <a:ext cx="2907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err="1">
                <a:latin typeface="+mj-lt"/>
              </a:rPr>
              <a:t>mnis@uchicago.edu</a:t>
            </a:r>
            <a:endParaRPr>
              <a:latin typeface="+mj-lt"/>
            </a:endParaRPr>
          </a:p>
        </p:txBody>
      </p:sp>
      <p:sp>
        <p:nvSpPr>
          <p:cNvPr id="896" name="Google Shape;896;p56"/>
          <p:cNvSpPr txBox="1">
            <a:spLocks noGrp="1"/>
          </p:cNvSpPr>
          <p:nvPr>
            <p:ph type="subTitle" idx="1"/>
          </p:nvPr>
        </p:nvSpPr>
        <p:spPr>
          <a:xfrm>
            <a:off x="590965" y="2895075"/>
            <a:ext cx="29076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j-lt"/>
                <a:ea typeface="Figtree Medium"/>
                <a:cs typeface="Figtree Medium"/>
                <a:sym typeface="Figtree Medium"/>
              </a:rPr>
              <a:t>Manish Kumar</a:t>
            </a:r>
            <a:endParaRPr>
              <a:latin typeface="+mj-lt"/>
              <a:ea typeface="Figtree Medium"/>
              <a:cs typeface="Figtree Medium"/>
              <a:sym typeface="Figtree Medium"/>
            </a:endParaRPr>
          </a:p>
        </p:txBody>
      </p:sp>
      <p:sp>
        <p:nvSpPr>
          <p:cNvPr id="897" name="Google Shape;897;p56"/>
          <p:cNvSpPr txBox="1">
            <a:spLocks noGrp="1"/>
          </p:cNvSpPr>
          <p:nvPr>
            <p:ph type="subTitle" idx="2"/>
          </p:nvPr>
        </p:nvSpPr>
        <p:spPr>
          <a:xfrm>
            <a:off x="3104226" y="2895075"/>
            <a:ext cx="29076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err="1">
                <a:latin typeface="+mj-lt"/>
                <a:ea typeface="Figtree Medium"/>
                <a:cs typeface="Figtree Medium"/>
                <a:sym typeface="Figtree Medium"/>
              </a:rPr>
              <a:t>Ekansh</a:t>
            </a:r>
            <a:r>
              <a:rPr lang="en">
                <a:latin typeface="+mj-lt"/>
                <a:ea typeface="Figtree Medium"/>
                <a:cs typeface="Figtree Medium"/>
                <a:sym typeface="Figtree Medium"/>
              </a:rPr>
              <a:t> Trivedi </a:t>
            </a:r>
            <a:endParaRPr>
              <a:latin typeface="+mj-lt"/>
              <a:ea typeface="Figtree Medium"/>
              <a:cs typeface="Figtree Medium"/>
              <a:sym typeface="Figtree Medium"/>
            </a:endParaRPr>
          </a:p>
        </p:txBody>
      </p:sp>
      <p:sp>
        <p:nvSpPr>
          <p:cNvPr id="898" name="Google Shape;898;p56"/>
          <p:cNvSpPr txBox="1">
            <a:spLocks noGrp="1"/>
          </p:cNvSpPr>
          <p:nvPr>
            <p:ph type="subTitle" idx="4"/>
          </p:nvPr>
        </p:nvSpPr>
        <p:spPr>
          <a:xfrm>
            <a:off x="3072601" y="3547400"/>
            <a:ext cx="2907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err="1">
                <a:latin typeface="+mj-lt"/>
              </a:rPr>
              <a:t>ekansh@uchicago.edu</a:t>
            </a:r>
            <a:endParaRPr>
              <a:latin typeface="+mj-lt"/>
            </a:endParaRPr>
          </a:p>
        </p:txBody>
      </p:sp>
      <p:sp>
        <p:nvSpPr>
          <p:cNvPr id="3" name="Google Shape;896;p56">
            <a:extLst>
              <a:ext uri="{FF2B5EF4-FFF2-40B4-BE49-F238E27FC236}">
                <a16:creationId xmlns:a16="http://schemas.microsoft.com/office/drawing/2014/main" id="{D5A84898-E47C-065F-7FE2-DC4601FE8B1F}"/>
              </a:ext>
            </a:extLst>
          </p:cNvPr>
          <p:cNvSpPr txBox="1">
            <a:spLocks/>
          </p:cNvSpPr>
          <p:nvPr/>
        </p:nvSpPr>
        <p:spPr>
          <a:xfrm>
            <a:off x="5421219" y="2872462"/>
            <a:ext cx="2907600" cy="71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500"/>
              <a:buFont typeface="Bebas Neue"/>
              <a:buNone/>
              <a:defRPr sz="24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IN">
                <a:latin typeface="+mj-lt"/>
                <a:ea typeface="Figtree Medium"/>
                <a:cs typeface="Figtree Medium"/>
                <a:sym typeface="Figtree Medium"/>
              </a:rPr>
              <a:t>Kargil Thakur</a:t>
            </a:r>
          </a:p>
        </p:txBody>
      </p:sp>
      <p:pic>
        <p:nvPicPr>
          <p:cNvPr id="5" name="Picture 4" descr="A person wearing a hat&#10;&#10;Description automatically generated with medium confidence">
            <a:extLst>
              <a:ext uri="{FF2B5EF4-FFF2-40B4-BE49-F238E27FC236}">
                <a16:creationId xmlns:a16="http://schemas.microsoft.com/office/drawing/2014/main" id="{69CC56ED-D041-7BD4-6227-54A1AA3B238B}"/>
              </a:ext>
            </a:extLst>
          </p:cNvPr>
          <p:cNvPicPr>
            <a:picLocks noChangeAspect="1"/>
          </p:cNvPicPr>
          <p:nvPr/>
        </p:nvPicPr>
        <p:blipFill>
          <a:blip r:embed="rId3"/>
          <a:stretch>
            <a:fillRect/>
          </a:stretch>
        </p:blipFill>
        <p:spPr>
          <a:xfrm>
            <a:off x="1137826" y="1067265"/>
            <a:ext cx="1935155" cy="1974575"/>
          </a:xfrm>
          <a:prstGeom prst="ellipse">
            <a:avLst/>
          </a:prstGeom>
        </p:spPr>
      </p:pic>
      <p:pic>
        <p:nvPicPr>
          <p:cNvPr id="7" name="Picture 6" descr="A person smiling for the camera&#10;&#10;Description automatically generated with medium confidence">
            <a:extLst>
              <a:ext uri="{FF2B5EF4-FFF2-40B4-BE49-F238E27FC236}">
                <a16:creationId xmlns:a16="http://schemas.microsoft.com/office/drawing/2014/main" id="{83341352-EF23-6C81-EE24-94A842235B36}"/>
              </a:ext>
            </a:extLst>
          </p:cNvPr>
          <p:cNvPicPr>
            <a:picLocks noChangeAspect="1"/>
          </p:cNvPicPr>
          <p:nvPr/>
        </p:nvPicPr>
        <p:blipFill>
          <a:blip r:embed="rId4"/>
          <a:stretch>
            <a:fillRect/>
          </a:stretch>
        </p:blipFill>
        <p:spPr>
          <a:xfrm>
            <a:off x="3595476" y="998935"/>
            <a:ext cx="1925100" cy="2078804"/>
          </a:xfrm>
          <a:prstGeom prst="ellipse">
            <a:avLst/>
          </a:prstGeom>
        </p:spPr>
      </p:pic>
      <p:pic>
        <p:nvPicPr>
          <p:cNvPr id="9" name="Picture 8" descr="A person wearing glasses&#10;&#10;Description automatically generated with low confidence">
            <a:extLst>
              <a:ext uri="{FF2B5EF4-FFF2-40B4-BE49-F238E27FC236}">
                <a16:creationId xmlns:a16="http://schemas.microsoft.com/office/drawing/2014/main" id="{A51A3D99-8D89-858A-1AEB-ABAE62A16CC3}"/>
              </a:ext>
            </a:extLst>
          </p:cNvPr>
          <p:cNvPicPr>
            <a:picLocks noChangeAspect="1"/>
          </p:cNvPicPr>
          <p:nvPr/>
        </p:nvPicPr>
        <p:blipFill>
          <a:blip r:embed="rId5"/>
          <a:stretch>
            <a:fillRect/>
          </a:stretch>
        </p:blipFill>
        <p:spPr>
          <a:xfrm>
            <a:off x="5920311" y="887856"/>
            <a:ext cx="2053991" cy="2213579"/>
          </a:xfrm>
          <a:prstGeom prst="ellipse">
            <a:avLst/>
          </a:prstGeom>
        </p:spPr>
      </p:pic>
      <p:sp>
        <p:nvSpPr>
          <p:cNvPr id="10" name="TextBox 9">
            <a:extLst>
              <a:ext uri="{FF2B5EF4-FFF2-40B4-BE49-F238E27FC236}">
                <a16:creationId xmlns:a16="http://schemas.microsoft.com/office/drawing/2014/main" id="{43C6F65F-F23F-CFF1-4081-E35FEDB5291A}"/>
              </a:ext>
            </a:extLst>
          </p:cNvPr>
          <p:cNvSpPr txBox="1"/>
          <p:nvPr/>
        </p:nvSpPr>
        <p:spPr>
          <a:xfrm>
            <a:off x="5920311" y="3601712"/>
            <a:ext cx="1859805" cy="307777"/>
          </a:xfrm>
          <a:prstGeom prst="rect">
            <a:avLst/>
          </a:prstGeom>
          <a:noFill/>
        </p:spPr>
        <p:txBody>
          <a:bodyPr wrap="none" rtlCol="0">
            <a:spAutoFit/>
          </a:bodyPr>
          <a:lstStyle/>
          <a:p>
            <a:r>
              <a:rPr lang="en-US" err="1">
                <a:solidFill>
                  <a:schemeClr val="lt1"/>
                </a:solidFill>
                <a:latin typeface="+mj-lt"/>
                <a:sym typeface="Figtree"/>
              </a:rPr>
              <a:t>kargil@uchicago.edu</a:t>
            </a:r>
            <a:endParaRPr lang="en-US">
              <a:solidFill>
                <a:schemeClr val="lt1"/>
              </a:solidFill>
              <a:latin typeface="+mj-lt"/>
              <a:sym typeface="Figtre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US" sz="3200">
                <a:solidFill>
                  <a:schemeClr val="tx1"/>
                </a:solidFill>
              </a:rPr>
              <a:t>DIAGNOSIS OR TREATMENT PLAN</a:t>
            </a:r>
            <a:br>
              <a:rPr lang="en-US" sz="3200">
                <a:solidFill>
                  <a:schemeClr val="tx1"/>
                </a:solidFill>
              </a:rPr>
            </a:br>
            <a:endParaRPr lang="en-US" sz="3200">
              <a:solidFill>
                <a:schemeClr val="tx1"/>
              </a:solidFill>
            </a:endParaRPr>
          </a:p>
        </p:txBody>
      </p:sp>
      <p:pic>
        <p:nvPicPr>
          <p:cNvPr id="6" name="Picture 5">
            <a:extLst>
              <a:ext uri="{FF2B5EF4-FFF2-40B4-BE49-F238E27FC236}">
                <a16:creationId xmlns:a16="http://schemas.microsoft.com/office/drawing/2014/main" id="{2D6A92BF-B572-E3CB-96DD-8555F3288001}"/>
              </a:ext>
            </a:extLst>
          </p:cNvPr>
          <p:cNvPicPr>
            <a:picLocks noChangeAspect="1"/>
          </p:cNvPicPr>
          <p:nvPr/>
        </p:nvPicPr>
        <p:blipFill>
          <a:blip r:embed="rId2"/>
          <a:stretch>
            <a:fillRect/>
          </a:stretch>
        </p:blipFill>
        <p:spPr>
          <a:xfrm>
            <a:off x="853564" y="1344972"/>
            <a:ext cx="7609398" cy="3133026"/>
          </a:xfrm>
          <a:prstGeom prst="rect">
            <a:avLst/>
          </a:prstGeom>
        </p:spPr>
      </p:pic>
    </p:spTree>
    <p:extLst>
      <p:ext uri="{BB962C8B-B14F-4D97-AF65-F5344CB8AC3E}">
        <p14:creationId xmlns:p14="http://schemas.microsoft.com/office/powerpoint/2010/main" val="867874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US" sz="3200">
                <a:solidFill>
                  <a:schemeClr val="tx1"/>
                </a:solidFill>
              </a:rPr>
              <a:t>POTENTIAL ADVERSE REACTIONS</a:t>
            </a:r>
          </a:p>
        </p:txBody>
      </p:sp>
      <p:pic>
        <p:nvPicPr>
          <p:cNvPr id="4" name="Picture 3">
            <a:extLst>
              <a:ext uri="{FF2B5EF4-FFF2-40B4-BE49-F238E27FC236}">
                <a16:creationId xmlns:a16="http://schemas.microsoft.com/office/drawing/2014/main" id="{F99DD001-7D1B-DF9F-8224-3DA39F908F02}"/>
              </a:ext>
            </a:extLst>
          </p:cNvPr>
          <p:cNvPicPr>
            <a:picLocks noChangeAspect="1"/>
          </p:cNvPicPr>
          <p:nvPr/>
        </p:nvPicPr>
        <p:blipFill>
          <a:blip r:embed="rId2"/>
          <a:stretch>
            <a:fillRect/>
          </a:stretch>
        </p:blipFill>
        <p:spPr>
          <a:xfrm>
            <a:off x="202406" y="1427864"/>
            <a:ext cx="8739187" cy="2287771"/>
          </a:xfrm>
          <a:prstGeom prst="rect">
            <a:avLst/>
          </a:prstGeom>
        </p:spPr>
      </p:pic>
    </p:spTree>
    <p:extLst>
      <p:ext uri="{BB962C8B-B14F-4D97-AF65-F5344CB8AC3E}">
        <p14:creationId xmlns:p14="http://schemas.microsoft.com/office/powerpoint/2010/main" val="239890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US" sz="3200">
                <a:solidFill>
                  <a:schemeClr val="tx1"/>
                </a:solidFill>
              </a:rPr>
              <a:t>POTENTIAL FUTURE MEDICAL CONDITIONS</a:t>
            </a:r>
          </a:p>
        </p:txBody>
      </p:sp>
      <p:pic>
        <p:nvPicPr>
          <p:cNvPr id="5" name="Picture 4">
            <a:extLst>
              <a:ext uri="{FF2B5EF4-FFF2-40B4-BE49-F238E27FC236}">
                <a16:creationId xmlns:a16="http://schemas.microsoft.com/office/drawing/2014/main" id="{C1C09F36-350C-AEC9-9BB5-2C0E00F4596A}"/>
              </a:ext>
            </a:extLst>
          </p:cNvPr>
          <p:cNvPicPr>
            <a:picLocks noChangeAspect="1"/>
          </p:cNvPicPr>
          <p:nvPr/>
        </p:nvPicPr>
        <p:blipFill>
          <a:blip r:embed="rId2"/>
          <a:stretch>
            <a:fillRect/>
          </a:stretch>
        </p:blipFill>
        <p:spPr>
          <a:xfrm>
            <a:off x="150019" y="1419065"/>
            <a:ext cx="8843962" cy="2305370"/>
          </a:xfrm>
          <a:prstGeom prst="rect">
            <a:avLst/>
          </a:prstGeom>
        </p:spPr>
      </p:pic>
    </p:spTree>
    <p:extLst>
      <p:ext uri="{BB962C8B-B14F-4D97-AF65-F5344CB8AC3E}">
        <p14:creationId xmlns:p14="http://schemas.microsoft.com/office/powerpoint/2010/main" val="2819923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 sz="3200">
                <a:solidFill>
                  <a:schemeClr val="tx1"/>
                </a:solidFill>
                <a:latin typeface="+mj-lt"/>
              </a:rPr>
              <a:t>FINDING ISSUES IN THE REPORT</a:t>
            </a:r>
            <a:endParaRPr lang="en-US" sz="3200">
              <a:solidFill>
                <a:schemeClr val="tx1"/>
              </a:solidFill>
            </a:endParaRPr>
          </a:p>
        </p:txBody>
      </p:sp>
      <p:pic>
        <p:nvPicPr>
          <p:cNvPr id="4" name="Picture 3">
            <a:extLst>
              <a:ext uri="{FF2B5EF4-FFF2-40B4-BE49-F238E27FC236}">
                <a16:creationId xmlns:a16="http://schemas.microsoft.com/office/drawing/2014/main" id="{777B301B-09FC-CEF9-6D0A-E4B3FE977DD1}"/>
              </a:ext>
            </a:extLst>
          </p:cNvPr>
          <p:cNvPicPr>
            <a:picLocks noChangeAspect="1"/>
          </p:cNvPicPr>
          <p:nvPr/>
        </p:nvPicPr>
        <p:blipFill>
          <a:blip r:embed="rId2"/>
          <a:stretch>
            <a:fillRect/>
          </a:stretch>
        </p:blipFill>
        <p:spPr>
          <a:xfrm>
            <a:off x="133350" y="1108296"/>
            <a:ext cx="8801100" cy="2860232"/>
          </a:xfrm>
          <a:prstGeom prst="rect">
            <a:avLst/>
          </a:prstGeom>
        </p:spPr>
      </p:pic>
    </p:spTree>
    <p:extLst>
      <p:ext uri="{BB962C8B-B14F-4D97-AF65-F5344CB8AC3E}">
        <p14:creationId xmlns:p14="http://schemas.microsoft.com/office/powerpoint/2010/main" val="3425773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 sz="3200">
                <a:solidFill>
                  <a:schemeClr val="tx1"/>
                </a:solidFill>
                <a:latin typeface="+mj-lt"/>
              </a:rPr>
              <a:t>AUTOMATIC MEDICAL CODING</a:t>
            </a:r>
            <a:endParaRPr lang="en-US" sz="3200">
              <a:solidFill>
                <a:schemeClr val="tx1"/>
              </a:solidFill>
            </a:endParaRPr>
          </a:p>
        </p:txBody>
      </p:sp>
      <p:pic>
        <p:nvPicPr>
          <p:cNvPr id="5" name="Picture 4">
            <a:extLst>
              <a:ext uri="{FF2B5EF4-FFF2-40B4-BE49-F238E27FC236}">
                <a16:creationId xmlns:a16="http://schemas.microsoft.com/office/drawing/2014/main" id="{F62180D7-86B1-FA30-3289-74163774FBB5}"/>
              </a:ext>
            </a:extLst>
          </p:cNvPr>
          <p:cNvPicPr>
            <a:picLocks noChangeAspect="1"/>
          </p:cNvPicPr>
          <p:nvPr/>
        </p:nvPicPr>
        <p:blipFill>
          <a:blip r:embed="rId2"/>
          <a:stretch>
            <a:fillRect/>
          </a:stretch>
        </p:blipFill>
        <p:spPr>
          <a:xfrm>
            <a:off x="180975" y="917630"/>
            <a:ext cx="8782050" cy="3308239"/>
          </a:xfrm>
          <a:prstGeom prst="rect">
            <a:avLst/>
          </a:prstGeom>
        </p:spPr>
      </p:pic>
    </p:spTree>
    <p:extLst>
      <p:ext uri="{BB962C8B-B14F-4D97-AF65-F5344CB8AC3E}">
        <p14:creationId xmlns:p14="http://schemas.microsoft.com/office/powerpoint/2010/main" val="1553932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 sz="3200">
                <a:latin typeface="+mj-lt"/>
              </a:rPr>
              <a:t>PDF PARSER INPUT</a:t>
            </a:r>
            <a:endParaRPr lang="en-US" sz="3200">
              <a:solidFill>
                <a:schemeClr val="bg2"/>
              </a:solidFill>
            </a:endParaRPr>
          </a:p>
        </p:txBody>
      </p:sp>
      <p:pic>
        <p:nvPicPr>
          <p:cNvPr id="6" name="Picture 5" descr="Graphical user interface, text, application&#10;&#10;Description automatically generated">
            <a:extLst>
              <a:ext uri="{FF2B5EF4-FFF2-40B4-BE49-F238E27FC236}">
                <a16:creationId xmlns:a16="http://schemas.microsoft.com/office/drawing/2014/main" id="{B3C1B884-299B-332D-1A15-0E6D2E596D0A}"/>
              </a:ext>
            </a:extLst>
          </p:cNvPr>
          <p:cNvPicPr>
            <a:picLocks noChangeAspect="1"/>
          </p:cNvPicPr>
          <p:nvPr/>
        </p:nvPicPr>
        <p:blipFill>
          <a:blip r:embed="rId2"/>
          <a:stretch>
            <a:fillRect/>
          </a:stretch>
        </p:blipFill>
        <p:spPr>
          <a:xfrm>
            <a:off x="2127778" y="918969"/>
            <a:ext cx="4447950" cy="3825602"/>
          </a:xfrm>
          <a:prstGeom prst="rect">
            <a:avLst/>
          </a:prstGeom>
        </p:spPr>
      </p:pic>
      <p:sp>
        <p:nvSpPr>
          <p:cNvPr id="10" name="TextBox 9">
            <a:extLst>
              <a:ext uri="{FF2B5EF4-FFF2-40B4-BE49-F238E27FC236}">
                <a16:creationId xmlns:a16="http://schemas.microsoft.com/office/drawing/2014/main" id="{EC72C709-97F7-DE1A-9126-04870C25AB8E}"/>
              </a:ext>
            </a:extLst>
          </p:cNvPr>
          <p:cNvSpPr txBox="1"/>
          <p:nvPr/>
        </p:nvSpPr>
        <p:spPr>
          <a:xfrm>
            <a:off x="6575729" y="1948070"/>
            <a:ext cx="2480808" cy="738664"/>
          </a:xfrm>
          <a:prstGeom prst="rect">
            <a:avLst/>
          </a:prstGeom>
          <a:noFill/>
        </p:spPr>
        <p:txBody>
          <a:bodyPr wrap="square" rtlCol="0">
            <a:spAutoFit/>
          </a:bodyPr>
          <a:lstStyle/>
          <a:p>
            <a:r>
              <a:rPr lang="en-US">
                <a:latin typeface="+mj-lt"/>
              </a:rPr>
              <a:t>Input for the pdf parser is an unstructured pdf medical record. </a:t>
            </a:r>
          </a:p>
        </p:txBody>
      </p:sp>
    </p:spTree>
    <p:extLst>
      <p:ext uri="{BB962C8B-B14F-4D97-AF65-F5344CB8AC3E}">
        <p14:creationId xmlns:p14="http://schemas.microsoft.com/office/powerpoint/2010/main" val="2985049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 sz="3200">
                <a:latin typeface="+mj-lt"/>
              </a:rPr>
              <a:t>PDF PARSER OUTPUT</a:t>
            </a:r>
            <a:endParaRPr lang="en-US" sz="3200">
              <a:solidFill>
                <a:schemeClr val="bg2"/>
              </a:solidFill>
            </a:endParaRPr>
          </a:p>
        </p:txBody>
      </p:sp>
      <p:pic>
        <p:nvPicPr>
          <p:cNvPr id="8" name="Picture 7" descr="Graphical user interface, text, application, email&#10;&#10;Description automatically generated">
            <a:extLst>
              <a:ext uri="{FF2B5EF4-FFF2-40B4-BE49-F238E27FC236}">
                <a16:creationId xmlns:a16="http://schemas.microsoft.com/office/drawing/2014/main" id="{8A67AC94-042A-2A35-9B0D-8D6E965AF620}"/>
              </a:ext>
            </a:extLst>
          </p:cNvPr>
          <p:cNvPicPr>
            <a:picLocks noChangeAspect="1"/>
          </p:cNvPicPr>
          <p:nvPr/>
        </p:nvPicPr>
        <p:blipFill>
          <a:blip r:embed="rId2"/>
          <a:stretch>
            <a:fillRect/>
          </a:stretch>
        </p:blipFill>
        <p:spPr>
          <a:xfrm>
            <a:off x="1327868" y="1509182"/>
            <a:ext cx="5724939" cy="3082977"/>
          </a:xfrm>
          <a:prstGeom prst="rect">
            <a:avLst/>
          </a:prstGeom>
        </p:spPr>
      </p:pic>
      <p:sp>
        <p:nvSpPr>
          <p:cNvPr id="4" name="TextBox 3">
            <a:extLst>
              <a:ext uri="{FF2B5EF4-FFF2-40B4-BE49-F238E27FC236}">
                <a16:creationId xmlns:a16="http://schemas.microsoft.com/office/drawing/2014/main" id="{140C8921-A20E-76CA-3D30-59D4BD04E7A6}"/>
              </a:ext>
            </a:extLst>
          </p:cNvPr>
          <p:cNvSpPr txBox="1"/>
          <p:nvPr/>
        </p:nvSpPr>
        <p:spPr>
          <a:xfrm>
            <a:off x="644056" y="985962"/>
            <a:ext cx="7609398" cy="523220"/>
          </a:xfrm>
          <a:prstGeom prst="rect">
            <a:avLst/>
          </a:prstGeom>
          <a:noFill/>
        </p:spPr>
        <p:txBody>
          <a:bodyPr wrap="square" rtlCol="0">
            <a:spAutoFit/>
          </a:bodyPr>
          <a:lstStyle/>
          <a:p>
            <a:r>
              <a:rPr lang="en-US"/>
              <a:t>Output for the pdf parser is a structured health record with patient history, and demographics separated.</a:t>
            </a:r>
          </a:p>
        </p:txBody>
      </p:sp>
    </p:spTree>
    <p:extLst>
      <p:ext uri="{BB962C8B-B14F-4D97-AF65-F5344CB8AC3E}">
        <p14:creationId xmlns:p14="http://schemas.microsoft.com/office/powerpoint/2010/main" val="228914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 sz="3200">
                <a:latin typeface="+mj-lt"/>
              </a:rPr>
              <a:t>GENERAL MEDICAL QA INPUT</a:t>
            </a:r>
            <a:endParaRPr lang="en-US" sz="3200">
              <a:solidFill>
                <a:schemeClr val="bg2"/>
              </a:solidFill>
            </a:endParaRPr>
          </a:p>
        </p:txBody>
      </p:sp>
      <p:sp>
        <p:nvSpPr>
          <p:cNvPr id="10" name="TextBox 9">
            <a:extLst>
              <a:ext uri="{FF2B5EF4-FFF2-40B4-BE49-F238E27FC236}">
                <a16:creationId xmlns:a16="http://schemas.microsoft.com/office/drawing/2014/main" id="{EC72C709-97F7-DE1A-9126-04870C25AB8E}"/>
              </a:ext>
            </a:extLst>
          </p:cNvPr>
          <p:cNvSpPr txBox="1"/>
          <p:nvPr/>
        </p:nvSpPr>
        <p:spPr>
          <a:xfrm>
            <a:off x="6575729" y="1948070"/>
            <a:ext cx="2480808" cy="738664"/>
          </a:xfrm>
          <a:prstGeom prst="rect">
            <a:avLst/>
          </a:prstGeom>
          <a:noFill/>
        </p:spPr>
        <p:txBody>
          <a:bodyPr wrap="square" rtlCol="0">
            <a:spAutoFit/>
          </a:bodyPr>
          <a:lstStyle/>
          <a:p>
            <a:r>
              <a:rPr lang="en-US">
                <a:latin typeface="+mj-lt"/>
              </a:rPr>
              <a:t>Input any medical query which is answerable from the transcripts.</a:t>
            </a:r>
          </a:p>
        </p:txBody>
      </p:sp>
      <p:pic>
        <p:nvPicPr>
          <p:cNvPr id="5" name="Picture 4" descr="Graphical user interface, text, application&#10;&#10;Description automatically generated">
            <a:extLst>
              <a:ext uri="{FF2B5EF4-FFF2-40B4-BE49-F238E27FC236}">
                <a16:creationId xmlns:a16="http://schemas.microsoft.com/office/drawing/2014/main" id="{6BB3FD28-DA32-5FEE-B52C-1C91F37841F4}"/>
              </a:ext>
            </a:extLst>
          </p:cNvPr>
          <p:cNvPicPr>
            <a:picLocks noChangeAspect="1"/>
          </p:cNvPicPr>
          <p:nvPr/>
        </p:nvPicPr>
        <p:blipFill>
          <a:blip r:embed="rId2"/>
          <a:stretch>
            <a:fillRect/>
          </a:stretch>
        </p:blipFill>
        <p:spPr>
          <a:xfrm>
            <a:off x="571500" y="971550"/>
            <a:ext cx="5757738" cy="3108960"/>
          </a:xfrm>
          <a:prstGeom prst="rect">
            <a:avLst/>
          </a:prstGeom>
        </p:spPr>
      </p:pic>
    </p:spTree>
    <p:extLst>
      <p:ext uri="{BB962C8B-B14F-4D97-AF65-F5344CB8AC3E}">
        <p14:creationId xmlns:p14="http://schemas.microsoft.com/office/powerpoint/2010/main" val="1377270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 sz="3200">
                <a:latin typeface="+mj-lt"/>
              </a:rPr>
              <a:t>GENERAL INFERENCE OF MODEL</a:t>
            </a:r>
            <a:endParaRPr lang="en-US" sz="3200">
              <a:solidFill>
                <a:schemeClr val="bg2"/>
              </a:solidFill>
            </a:endParaRPr>
          </a:p>
        </p:txBody>
      </p:sp>
      <p:pic>
        <p:nvPicPr>
          <p:cNvPr id="5" name="Picture 4" descr="Graphical user interface, text, application, email, Teams&#10;&#10;Description automatically generated">
            <a:extLst>
              <a:ext uri="{FF2B5EF4-FFF2-40B4-BE49-F238E27FC236}">
                <a16:creationId xmlns:a16="http://schemas.microsoft.com/office/drawing/2014/main" id="{7A83E2B0-D0C5-9B7B-00DD-FB00F8DE3F92}"/>
              </a:ext>
            </a:extLst>
          </p:cNvPr>
          <p:cNvPicPr>
            <a:picLocks noChangeAspect="1"/>
          </p:cNvPicPr>
          <p:nvPr/>
        </p:nvPicPr>
        <p:blipFill>
          <a:blip r:embed="rId2"/>
          <a:stretch>
            <a:fillRect/>
          </a:stretch>
        </p:blipFill>
        <p:spPr>
          <a:xfrm>
            <a:off x="214685" y="1074420"/>
            <a:ext cx="7772400" cy="3167253"/>
          </a:xfrm>
          <a:prstGeom prst="rect">
            <a:avLst/>
          </a:prstGeom>
        </p:spPr>
      </p:pic>
    </p:spTree>
    <p:extLst>
      <p:ext uri="{BB962C8B-B14F-4D97-AF65-F5344CB8AC3E}">
        <p14:creationId xmlns:p14="http://schemas.microsoft.com/office/powerpoint/2010/main" val="1528895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0" y="247851"/>
            <a:ext cx="9144000" cy="600745"/>
          </a:xfrm>
        </p:spPr>
        <p:txBody>
          <a:bodyPr/>
          <a:lstStyle/>
          <a:p>
            <a:r>
              <a:rPr lang="en" sz="3200">
                <a:latin typeface="+mj-lt"/>
              </a:rPr>
              <a:t>REPORT SUMMARIZER OUTPUT</a:t>
            </a:r>
            <a:endParaRPr lang="en-US" sz="3200">
              <a:solidFill>
                <a:schemeClr val="bg2"/>
              </a:solidFill>
            </a:endParaRPr>
          </a:p>
        </p:txBody>
      </p:sp>
      <p:sp>
        <p:nvSpPr>
          <p:cNvPr id="4" name="TextBox 3">
            <a:extLst>
              <a:ext uri="{FF2B5EF4-FFF2-40B4-BE49-F238E27FC236}">
                <a16:creationId xmlns:a16="http://schemas.microsoft.com/office/drawing/2014/main" id="{140C8921-A20E-76CA-3D30-59D4BD04E7A6}"/>
              </a:ext>
            </a:extLst>
          </p:cNvPr>
          <p:cNvSpPr txBox="1"/>
          <p:nvPr/>
        </p:nvSpPr>
        <p:spPr>
          <a:xfrm>
            <a:off x="254442" y="978011"/>
            <a:ext cx="7609398" cy="307777"/>
          </a:xfrm>
          <a:prstGeom prst="rect">
            <a:avLst/>
          </a:prstGeom>
          <a:noFill/>
        </p:spPr>
        <p:txBody>
          <a:bodyPr wrap="square" rtlCol="0">
            <a:spAutoFit/>
          </a:bodyPr>
          <a:lstStyle/>
          <a:p>
            <a:r>
              <a:rPr lang="en-US"/>
              <a:t>Output for asking the LLM to summarize the report.</a:t>
            </a:r>
          </a:p>
        </p:txBody>
      </p:sp>
      <p:pic>
        <p:nvPicPr>
          <p:cNvPr id="6" name="Picture 5" descr="Graphical user interface, text, application, email&#10;&#10;Description automatically generated">
            <a:extLst>
              <a:ext uri="{FF2B5EF4-FFF2-40B4-BE49-F238E27FC236}">
                <a16:creationId xmlns:a16="http://schemas.microsoft.com/office/drawing/2014/main" id="{F20C94EB-A34F-73F4-9678-14D951B5D0F1}"/>
              </a:ext>
            </a:extLst>
          </p:cNvPr>
          <p:cNvPicPr>
            <a:picLocks noChangeAspect="1"/>
          </p:cNvPicPr>
          <p:nvPr/>
        </p:nvPicPr>
        <p:blipFill>
          <a:blip r:embed="rId2"/>
          <a:stretch>
            <a:fillRect/>
          </a:stretch>
        </p:blipFill>
        <p:spPr>
          <a:xfrm>
            <a:off x="254442" y="1415203"/>
            <a:ext cx="7772400" cy="2856357"/>
          </a:xfrm>
          <a:prstGeom prst="rect">
            <a:avLst/>
          </a:prstGeom>
        </p:spPr>
      </p:pic>
    </p:spTree>
    <p:extLst>
      <p:ext uri="{BB962C8B-B14F-4D97-AF65-F5344CB8AC3E}">
        <p14:creationId xmlns:p14="http://schemas.microsoft.com/office/powerpoint/2010/main" val="3032328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4"/>
          <p:cNvPicPr preferRelativeResize="0">
            <a:picLocks noGrp="1"/>
          </p:cNvPicPr>
          <p:nvPr>
            <p:ph type="pic" idx="2"/>
          </p:nvPr>
        </p:nvPicPr>
        <p:blipFill rotWithShape="1">
          <a:blip r:embed="rId3">
            <a:alphaModFix amt="76000"/>
          </a:blip>
          <a:srcRect/>
          <a:stretch/>
        </p:blipFill>
        <p:spPr>
          <a:xfrm>
            <a:off x="10450" y="-12175"/>
            <a:ext cx="9144003" cy="5155675"/>
          </a:xfrm>
          <a:prstGeom prst="rect">
            <a:avLst/>
          </a:prstGeom>
        </p:spPr>
      </p:pic>
      <p:sp>
        <p:nvSpPr>
          <p:cNvPr id="243" name="Google Shape;243;p34"/>
          <p:cNvSpPr/>
          <p:nvPr/>
        </p:nvSpPr>
        <p:spPr>
          <a:xfrm>
            <a:off x="0" y="913775"/>
            <a:ext cx="5206482" cy="378885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4" name="Google Shape;244;p34"/>
          <p:cNvSpPr txBox="1">
            <a:spLocks noGrp="1"/>
          </p:cNvSpPr>
          <p:nvPr>
            <p:ph type="title"/>
          </p:nvPr>
        </p:nvSpPr>
        <p:spPr>
          <a:xfrm>
            <a:off x="1022725" y="1426950"/>
            <a:ext cx="39744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j-lt"/>
              </a:rPr>
              <a:t>INTRODUCTION</a:t>
            </a:r>
            <a:endParaRPr>
              <a:latin typeface="+mj-lt"/>
            </a:endParaRPr>
          </a:p>
        </p:txBody>
      </p:sp>
      <p:sp>
        <p:nvSpPr>
          <p:cNvPr id="245" name="Google Shape;245;p34"/>
          <p:cNvSpPr txBox="1">
            <a:spLocks noGrp="1"/>
          </p:cNvSpPr>
          <p:nvPr>
            <p:ph type="subTitle" idx="1"/>
          </p:nvPr>
        </p:nvSpPr>
        <p:spPr>
          <a:xfrm>
            <a:off x="1022725" y="2268750"/>
            <a:ext cx="3974400" cy="169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400">
                <a:latin typeface="+mj-lt"/>
              </a:rPr>
              <a:t>We aim to develop a medical QA chatbot that can respond quickly and accurately to general medical and patient-specific queries</a:t>
            </a:r>
            <a:endParaRPr lang="en-US" sz="1400">
              <a:latin typeface="+mj-lt"/>
            </a:endParaRPr>
          </a:p>
        </p:txBody>
      </p:sp>
      <p:grpSp>
        <p:nvGrpSpPr>
          <p:cNvPr id="246" name="Google Shape;246;p34"/>
          <p:cNvGrpSpPr/>
          <p:nvPr/>
        </p:nvGrpSpPr>
        <p:grpSpPr>
          <a:xfrm>
            <a:off x="91738" y="1087238"/>
            <a:ext cx="1246725" cy="1529563"/>
            <a:chOff x="385700" y="491188"/>
            <a:chExt cx="1246725" cy="1529563"/>
          </a:xfrm>
        </p:grpSpPr>
        <p:sp>
          <p:nvSpPr>
            <p:cNvPr id="247" name="Google Shape;247;p34"/>
            <p:cNvSpPr/>
            <p:nvPr/>
          </p:nvSpPr>
          <p:spPr>
            <a:xfrm>
              <a:off x="905850" y="630950"/>
              <a:ext cx="354000" cy="3540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8" name="Google Shape;248;p34"/>
            <p:cNvSpPr/>
            <p:nvPr/>
          </p:nvSpPr>
          <p:spPr>
            <a:xfrm>
              <a:off x="677300" y="1097275"/>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9" name="Google Shape;249;p34"/>
            <p:cNvSpPr/>
            <p:nvPr/>
          </p:nvSpPr>
          <p:spPr>
            <a:xfrm>
              <a:off x="1520225" y="578800"/>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0" name="Google Shape;250;p34"/>
            <p:cNvSpPr/>
            <p:nvPr/>
          </p:nvSpPr>
          <p:spPr>
            <a:xfrm>
              <a:off x="527975" y="1778950"/>
              <a:ext cx="241800" cy="2418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1" name="Google Shape;251;p34"/>
            <p:cNvSpPr/>
            <p:nvPr/>
          </p:nvSpPr>
          <p:spPr>
            <a:xfrm>
              <a:off x="385700" y="1484763"/>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2" name="Google Shape;252;p34"/>
            <p:cNvSpPr/>
            <p:nvPr/>
          </p:nvSpPr>
          <p:spPr>
            <a:xfrm>
              <a:off x="715100" y="491188"/>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subTitle" idx="9"/>
          </p:nvPr>
        </p:nvSpPr>
        <p:spPr>
          <a:xfrm>
            <a:off x="1813000" y="1365461"/>
            <a:ext cx="2714100" cy="46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latin typeface="+mj-lt"/>
              </a:rPr>
              <a:t>Objectives</a:t>
            </a:r>
            <a:endParaRPr>
              <a:latin typeface="+mj-lt"/>
            </a:endParaRPr>
          </a:p>
        </p:txBody>
      </p:sp>
      <p:sp>
        <p:nvSpPr>
          <p:cNvPr id="219" name="Google Shape;219;p33"/>
          <p:cNvSpPr txBox="1">
            <a:spLocks noGrp="1"/>
          </p:cNvSpPr>
          <p:nvPr>
            <p:ph type="subTitle" idx="13"/>
          </p:nvPr>
        </p:nvSpPr>
        <p:spPr>
          <a:xfrm>
            <a:off x="5307609" y="1348282"/>
            <a:ext cx="2714100" cy="46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latin typeface="+mj-lt"/>
              </a:rPr>
              <a:t>Architecture</a:t>
            </a:r>
            <a:endParaRPr>
              <a:latin typeface="+mj-lt"/>
            </a:endParaRPr>
          </a:p>
        </p:txBody>
      </p:sp>
      <p:sp>
        <p:nvSpPr>
          <p:cNvPr id="220" name="Google Shape;220;p33"/>
          <p:cNvSpPr txBox="1">
            <a:spLocks noGrp="1"/>
          </p:cNvSpPr>
          <p:nvPr>
            <p:ph type="subTitle" idx="14"/>
          </p:nvPr>
        </p:nvSpPr>
        <p:spPr>
          <a:xfrm>
            <a:off x="1813000" y="2468655"/>
            <a:ext cx="2714100" cy="466200"/>
          </a:xfrm>
          <a:prstGeom prst="rect">
            <a:avLst/>
          </a:prstGeom>
        </p:spPr>
        <p:txBody>
          <a:bodyPr spcFirstLastPara="1" wrap="square" lIns="91425" tIns="91425" rIns="91425" bIns="91425" anchor="b" anchorCtr="0">
            <a:noAutofit/>
          </a:bodyPr>
          <a:lstStyle/>
          <a:p>
            <a:pPr marL="0" indent="0"/>
            <a:r>
              <a:rPr lang="en-IN" sz="2000">
                <a:latin typeface="+mj-lt"/>
              </a:rPr>
              <a:t>Data Sources &amp; Data Samples</a:t>
            </a:r>
            <a:endParaRPr lang="en-IN" sz="1200">
              <a:latin typeface="+mj-lt"/>
            </a:endParaRPr>
          </a:p>
        </p:txBody>
      </p:sp>
      <p:sp>
        <p:nvSpPr>
          <p:cNvPr id="221" name="Google Shape;221;p33"/>
          <p:cNvSpPr txBox="1">
            <a:spLocks noGrp="1"/>
          </p:cNvSpPr>
          <p:nvPr>
            <p:ph type="subTitle" idx="15"/>
          </p:nvPr>
        </p:nvSpPr>
        <p:spPr>
          <a:xfrm>
            <a:off x="5307610" y="2149558"/>
            <a:ext cx="2714100" cy="46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latin typeface="+mj-lt"/>
              </a:rPr>
              <a:t>Results</a:t>
            </a:r>
            <a:endParaRPr>
              <a:latin typeface="+mj-lt"/>
            </a:endParaRPr>
          </a:p>
        </p:txBody>
      </p:sp>
      <p:sp>
        <p:nvSpPr>
          <p:cNvPr id="222" name="Google Shape;222;p33"/>
          <p:cNvSpPr txBox="1">
            <a:spLocks noGrp="1"/>
          </p:cNvSpPr>
          <p:nvPr>
            <p:ph type="title" idx="2"/>
          </p:nvPr>
        </p:nvSpPr>
        <p:spPr>
          <a:xfrm>
            <a:off x="933061" y="1469687"/>
            <a:ext cx="662474" cy="568210"/>
          </a:xfrm>
          <a:prstGeom prst="rect">
            <a:avLst/>
          </a:prstGeom>
          <a:gradFill flip="none" rotWithShape="1">
            <a:gsLst>
              <a:gs pos="0">
                <a:schemeClr val="dk2">
                  <a:shade val="30000"/>
                  <a:satMod val="115000"/>
                </a:schemeClr>
              </a:gs>
              <a:gs pos="50000">
                <a:schemeClr val="dk2">
                  <a:shade val="67500"/>
                  <a:satMod val="115000"/>
                </a:schemeClr>
              </a:gs>
              <a:gs pos="100000">
                <a:schemeClr val="dk2">
                  <a:shade val="100000"/>
                  <a:satMod val="115000"/>
                </a:schemeClr>
              </a:gs>
            </a:gsLst>
            <a:lin ang="2700000" scaled="1"/>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01</a:t>
            </a:r>
            <a:endParaRPr>
              <a:latin typeface="+mj-lt"/>
            </a:endParaRPr>
          </a:p>
        </p:txBody>
      </p:sp>
      <p:sp>
        <p:nvSpPr>
          <p:cNvPr id="223" name="Google Shape;223;p33"/>
          <p:cNvSpPr txBox="1">
            <a:spLocks noGrp="1"/>
          </p:cNvSpPr>
          <p:nvPr>
            <p:ph type="title" idx="3"/>
          </p:nvPr>
        </p:nvSpPr>
        <p:spPr>
          <a:xfrm>
            <a:off x="933061" y="2280190"/>
            <a:ext cx="662474" cy="568210"/>
          </a:xfrm>
          <a:prstGeom prst="rect">
            <a:avLst/>
          </a:prstGeom>
          <a:gradFill flip="none" rotWithShape="1">
            <a:gsLst>
              <a:gs pos="0">
                <a:schemeClr val="dk2">
                  <a:shade val="30000"/>
                  <a:satMod val="115000"/>
                </a:schemeClr>
              </a:gs>
              <a:gs pos="50000">
                <a:schemeClr val="dk2">
                  <a:shade val="67500"/>
                  <a:satMod val="115000"/>
                </a:schemeClr>
              </a:gs>
              <a:gs pos="100000">
                <a:schemeClr val="dk2">
                  <a:shade val="100000"/>
                  <a:satMod val="115000"/>
                </a:schemeClr>
              </a:gs>
            </a:gsLst>
            <a:lin ang="2700000" scaled="1"/>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02</a:t>
            </a:r>
            <a:endParaRPr>
              <a:latin typeface="+mj-lt"/>
            </a:endParaRPr>
          </a:p>
        </p:txBody>
      </p:sp>
      <p:sp>
        <p:nvSpPr>
          <p:cNvPr id="225" name="Google Shape;225;p33"/>
          <p:cNvSpPr txBox="1">
            <a:spLocks noGrp="1"/>
          </p:cNvSpPr>
          <p:nvPr>
            <p:ph type="title" idx="5"/>
          </p:nvPr>
        </p:nvSpPr>
        <p:spPr>
          <a:xfrm>
            <a:off x="4512424" y="1466301"/>
            <a:ext cx="638073" cy="553804"/>
          </a:xfrm>
          <a:prstGeom prst="rect">
            <a:avLst/>
          </a:prstGeom>
          <a:gradFill flip="none" rotWithShape="1">
            <a:gsLst>
              <a:gs pos="0">
                <a:schemeClr val="dk2">
                  <a:shade val="30000"/>
                  <a:satMod val="115000"/>
                </a:schemeClr>
              </a:gs>
              <a:gs pos="50000">
                <a:schemeClr val="dk2">
                  <a:shade val="67500"/>
                  <a:satMod val="115000"/>
                </a:schemeClr>
              </a:gs>
              <a:gs pos="100000">
                <a:schemeClr val="dk2">
                  <a:shade val="100000"/>
                  <a:satMod val="115000"/>
                </a:schemeClr>
              </a:gs>
            </a:gsLst>
            <a:lin ang="2700000" scaled="1"/>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05</a:t>
            </a:r>
            <a:endParaRPr>
              <a:latin typeface="+mj-lt"/>
            </a:endParaRPr>
          </a:p>
        </p:txBody>
      </p:sp>
      <p:sp>
        <p:nvSpPr>
          <p:cNvPr id="227" name="Google Shape;227;p33"/>
          <p:cNvSpPr txBox="1">
            <a:spLocks noGrp="1"/>
          </p:cNvSpPr>
          <p:nvPr>
            <p:ph type="title" idx="7"/>
          </p:nvPr>
        </p:nvSpPr>
        <p:spPr>
          <a:xfrm>
            <a:off x="4512424" y="2280190"/>
            <a:ext cx="638072" cy="553804"/>
          </a:xfrm>
          <a:prstGeom prst="rect">
            <a:avLst/>
          </a:prstGeom>
          <a:gradFill flip="none" rotWithShape="1">
            <a:gsLst>
              <a:gs pos="0">
                <a:schemeClr val="dk2">
                  <a:shade val="30000"/>
                  <a:satMod val="115000"/>
                </a:schemeClr>
              </a:gs>
              <a:gs pos="50000">
                <a:schemeClr val="dk2">
                  <a:shade val="67500"/>
                  <a:satMod val="115000"/>
                </a:schemeClr>
              </a:gs>
              <a:gs pos="100000">
                <a:schemeClr val="dk2">
                  <a:shade val="100000"/>
                  <a:satMod val="115000"/>
                </a:schemeClr>
              </a:gs>
            </a:gsLst>
            <a:lin ang="2700000" scaled="1"/>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06</a:t>
            </a:r>
            <a:endParaRPr>
              <a:latin typeface="+mj-lt"/>
            </a:endParaRPr>
          </a:p>
        </p:txBody>
      </p:sp>
      <p:sp>
        <p:nvSpPr>
          <p:cNvPr id="229" name="Google Shape;229;p33"/>
          <p:cNvSpPr txBox="1">
            <a:spLocks noGrp="1"/>
          </p:cNvSpPr>
          <p:nvPr>
            <p:ph type="title"/>
          </p:nvPr>
        </p:nvSpPr>
        <p:spPr>
          <a:xfrm>
            <a:off x="724075" y="44507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j-lt"/>
              </a:rPr>
              <a:t>TABLE </a:t>
            </a:r>
            <a:r>
              <a:rPr lang="en">
                <a:solidFill>
                  <a:schemeClr val="dk2"/>
                </a:solidFill>
                <a:latin typeface="+mj-lt"/>
              </a:rPr>
              <a:t>OF CONTENTS</a:t>
            </a:r>
            <a:endParaRPr>
              <a:solidFill>
                <a:schemeClr val="dk2"/>
              </a:solidFill>
              <a:latin typeface="+mj-lt"/>
            </a:endParaRPr>
          </a:p>
        </p:txBody>
      </p:sp>
      <p:grpSp>
        <p:nvGrpSpPr>
          <p:cNvPr id="231" name="Google Shape;231;p33"/>
          <p:cNvGrpSpPr/>
          <p:nvPr/>
        </p:nvGrpSpPr>
        <p:grpSpPr>
          <a:xfrm>
            <a:off x="216775" y="239763"/>
            <a:ext cx="1246725" cy="1529563"/>
            <a:chOff x="385700" y="491188"/>
            <a:chExt cx="1246725" cy="1529563"/>
          </a:xfrm>
        </p:grpSpPr>
        <p:sp>
          <p:nvSpPr>
            <p:cNvPr id="232" name="Google Shape;232;p33"/>
            <p:cNvSpPr/>
            <p:nvPr/>
          </p:nvSpPr>
          <p:spPr>
            <a:xfrm>
              <a:off x="905850" y="630950"/>
              <a:ext cx="354000" cy="354000"/>
            </a:xfrm>
            <a:prstGeom prst="mathPlus">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3" name="Google Shape;233;p33"/>
            <p:cNvSpPr/>
            <p:nvPr/>
          </p:nvSpPr>
          <p:spPr>
            <a:xfrm>
              <a:off x="677300" y="109727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4" name="Google Shape;234;p33"/>
            <p:cNvSpPr/>
            <p:nvPr/>
          </p:nvSpPr>
          <p:spPr>
            <a:xfrm>
              <a:off x="1520225" y="578800"/>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5" name="Google Shape;235;p33"/>
            <p:cNvSpPr/>
            <p:nvPr/>
          </p:nvSpPr>
          <p:spPr>
            <a:xfrm>
              <a:off x="527975" y="1778950"/>
              <a:ext cx="241800" cy="241800"/>
            </a:xfrm>
            <a:prstGeom prst="mathPlus">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6" name="Google Shape;236;p33"/>
            <p:cNvSpPr/>
            <p:nvPr/>
          </p:nvSpPr>
          <p:spPr>
            <a:xfrm>
              <a:off x="385700" y="14847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7" name="Google Shape;237;p33"/>
            <p:cNvSpPr/>
            <p:nvPr/>
          </p:nvSpPr>
          <p:spPr>
            <a:xfrm>
              <a:off x="715100" y="49118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2" name="Google Shape;226;p33">
            <a:extLst>
              <a:ext uri="{FF2B5EF4-FFF2-40B4-BE49-F238E27FC236}">
                <a16:creationId xmlns:a16="http://schemas.microsoft.com/office/drawing/2014/main" id="{4AADACEB-DF03-2ADA-33BE-A39D15122F8D}"/>
              </a:ext>
            </a:extLst>
          </p:cNvPr>
          <p:cNvSpPr txBox="1">
            <a:spLocks/>
          </p:cNvSpPr>
          <p:nvPr/>
        </p:nvSpPr>
        <p:spPr>
          <a:xfrm>
            <a:off x="1823544" y="3353609"/>
            <a:ext cx="27141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9pPr>
          </a:lstStyle>
          <a:p>
            <a:pPr marL="0" indent="0"/>
            <a:endParaRPr lang="en-IN">
              <a:latin typeface="+mj-lt"/>
            </a:endParaRPr>
          </a:p>
        </p:txBody>
      </p:sp>
      <p:sp>
        <p:nvSpPr>
          <p:cNvPr id="3" name="Google Shape;223;p33">
            <a:extLst>
              <a:ext uri="{FF2B5EF4-FFF2-40B4-BE49-F238E27FC236}">
                <a16:creationId xmlns:a16="http://schemas.microsoft.com/office/drawing/2014/main" id="{58865B88-E0E8-FCA6-15E6-0E4A6F0B1893}"/>
              </a:ext>
            </a:extLst>
          </p:cNvPr>
          <p:cNvSpPr txBox="1">
            <a:spLocks/>
          </p:cNvSpPr>
          <p:nvPr/>
        </p:nvSpPr>
        <p:spPr>
          <a:xfrm>
            <a:off x="938638" y="3051809"/>
            <a:ext cx="656898" cy="568210"/>
          </a:xfrm>
          <a:prstGeom prst="rect">
            <a:avLst/>
          </a:prstGeom>
          <a:gradFill flip="none" rotWithShape="1">
            <a:gsLst>
              <a:gs pos="0">
                <a:schemeClr val="dk2">
                  <a:shade val="30000"/>
                  <a:satMod val="115000"/>
                </a:schemeClr>
              </a:gs>
              <a:gs pos="50000">
                <a:schemeClr val="dk2">
                  <a:shade val="67500"/>
                  <a:satMod val="115000"/>
                </a:schemeClr>
              </a:gs>
              <a:gs pos="100000">
                <a:schemeClr val="dk2">
                  <a:shade val="100000"/>
                  <a:satMod val="115000"/>
                </a:schemeClr>
              </a:gs>
            </a:gsLst>
            <a:lin ang="2700000" scaled="1"/>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lt1"/>
                </a:solidFill>
                <a:latin typeface="Figtree Medium"/>
                <a:ea typeface="Figtree Medium"/>
                <a:cs typeface="Figtree Medium"/>
                <a:sym typeface="Figtree Medium"/>
              </a:defRPr>
            </a:lvl1pPr>
            <a:lvl2pPr marR="0" lvl="1"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9pPr>
          </a:lstStyle>
          <a:p>
            <a:r>
              <a:rPr lang="en">
                <a:latin typeface="+mj-lt"/>
              </a:rPr>
              <a:t>03</a:t>
            </a:r>
          </a:p>
        </p:txBody>
      </p:sp>
      <p:sp>
        <p:nvSpPr>
          <p:cNvPr id="4" name="Google Shape;220;p33">
            <a:extLst>
              <a:ext uri="{FF2B5EF4-FFF2-40B4-BE49-F238E27FC236}">
                <a16:creationId xmlns:a16="http://schemas.microsoft.com/office/drawing/2014/main" id="{F44D2175-D674-61DB-C081-6E4E90415844}"/>
              </a:ext>
            </a:extLst>
          </p:cNvPr>
          <p:cNvSpPr txBox="1">
            <a:spLocks/>
          </p:cNvSpPr>
          <p:nvPr/>
        </p:nvSpPr>
        <p:spPr>
          <a:xfrm>
            <a:off x="1813000" y="3064968"/>
            <a:ext cx="2714100"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Figtree Medium"/>
                <a:ea typeface="Figtree Medium"/>
                <a:cs typeface="Figtree Medium"/>
                <a:sym typeface="Figtree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mj-lt"/>
              </a:rPr>
              <a:t>Live Demo</a:t>
            </a:r>
          </a:p>
        </p:txBody>
      </p:sp>
      <p:sp>
        <p:nvSpPr>
          <p:cNvPr id="5" name="Google Shape;223;p33">
            <a:extLst>
              <a:ext uri="{FF2B5EF4-FFF2-40B4-BE49-F238E27FC236}">
                <a16:creationId xmlns:a16="http://schemas.microsoft.com/office/drawing/2014/main" id="{FF156848-A8AD-CC22-DBCD-6C30024330A5}"/>
              </a:ext>
            </a:extLst>
          </p:cNvPr>
          <p:cNvSpPr txBox="1">
            <a:spLocks/>
          </p:cNvSpPr>
          <p:nvPr/>
        </p:nvSpPr>
        <p:spPr>
          <a:xfrm>
            <a:off x="4512425" y="3045625"/>
            <a:ext cx="638073" cy="574394"/>
          </a:xfrm>
          <a:prstGeom prst="rect">
            <a:avLst/>
          </a:prstGeom>
          <a:gradFill flip="none" rotWithShape="1">
            <a:gsLst>
              <a:gs pos="0">
                <a:schemeClr val="dk2">
                  <a:shade val="30000"/>
                  <a:satMod val="115000"/>
                </a:schemeClr>
              </a:gs>
              <a:gs pos="50000">
                <a:schemeClr val="dk2">
                  <a:shade val="67500"/>
                  <a:satMod val="115000"/>
                </a:schemeClr>
              </a:gs>
              <a:gs pos="100000">
                <a:schemeClr val="dk2">
                  <a:shade val="100000"/>
                  <a:satMod val="115000"/>
                </a:schemeClr>
              </a:gs>
            </a:gsLst>
            <a:lin ang="2700000" scaled="1"/>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lt1"/>
                </a:solidFill>
                <a:latin typeface="Figtree Medium"/>
                <a:ea typeface="Figtree Medium"/>
                <a:cs typeface="Figtree Medium"/>
                <a:sym typeface="Figtree Medium"/>
              </a:defRPr>
            </a:lvl1pPr>
            <a:lvl2pPr marR="0" lvl="1"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9pPr>
          </a:lstStyle>
          <a:p>
            <a:r>
              <a:rPr lang="en">
                <a:latin typeface="+mj-lt"/>
              </a:rPr>
              <a:t>07</a:t>
            </a:r>
          </a:p>
        </p:txBody>
      </p:sp>
      <p:sp>
        <p:nvSpPr>
          <p:cNvPr id="6" name="Google Shape;220;p33">
            <a:extLst>
              <a:ext uri="{FF2B5EF4-FFF2-40B4-BE49-F238E27FC236}">
                <a16:creationId xmlns:a16="http://schemas.microsoft.com/office/drawing/2014/main" id="{07AE3C73-7479-F95F-D359-9091E48B6688}"/>
              </a:ext>
            </a:extLst>
          </p:cNvPr>
          <p:cNvSpPr txBox="1">
            <a:spLocks/>
          </p:cNvSpPr>
          <p:nvPr/>
        </p:nvSpPr>
        <p:spPr>
          <a:xfrm>
            <a:off x="5307609" y="2946268"/>
            <a:ext cx="2897753"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Figtree Medium"/>
                <a:ea typeface="Figtree Medium"/>
                <a:cs typeface="Figtree Medium"/>
                <a:sym typeface="Figtree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sz="2000">
                <a:latin typeface="+mj-lt"/>
              </a:rPr>
              <a:t>Conclusions</a:t>
            </a:r>
            <a:endParaRPr lang="en-IN">
              <a:latin typeface="+mj-lt"/>
            </a:endParaRPr>
          </a:p>
        </p:txBody>
      </p:sp>
      <p:sp>
        <p:nvSpPr>
          <p:cNvPr id="7" name="Google Shape;226;p33">
            <a:extLst>
              <a:ext uri="{FF2B5EF4-FFF2-40B4-BE49-F238E27FC236}">
                <a16:creationId xmlns:a16="http://schemas.microsoft.com/office/drawing/2014/main" id="{3B636054-BED8-5285-88EF-C8DFEB298939}"/>
              </a:ext>
            </a:extLst>
          </p:cNvPr>
          <p:cNvSpPr txBox="1">
            <a:spLocks/>
          </p:cNvSpPr>
          <p:nvPr/>
        </p:nvSpPr>
        <p:spPr>
          <a:xfrm>
            <a:off x="5307610" y="4079505"/>
            <a:ext cx="27141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9pPr>
          </a:lstStyle>
          <a:p>
            <a:pPr marL="0" indent="0"/>
            <a:endParaRPr lang="en-IN">
              <a:latin typeface="+mj-lt"/>
            </a:endParaRPr>
          </a:p>
        </p:txBody>
      </p:sp>
      <p:sp>
        <p:nvSpPr>
          <p:cNvPr id="9" name="Google Shape;226;p33">
            <a:extLst>
              <a:ext uri="{FF2B5EF4-FFF2-40B4-BE49-F238E27FC236}">
                <a16:creationId xmlns:a16="http://schemas.microsoft.com/office/drawing/2014/main" id="{ACF2AA72-5209-457B-6111-A58AC4ED51DA}"/>
              </a:ext>
            </a:extLst>
          </p:cNvPr>
          <p:cNvSpPr txBox="1">
            <a:spLocks/>
          </p:cNvSpPr>
          <p:nvPr/>
        </p:nvSpPr>
        <p:spPr>
          <a:xfrm>
            <a:off x="1826651" y="4112503"/>
            <a:ext cx="27141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9pPr>
          </a:lstStyle>
          <a:p>
            <a:pPr marL="0" indent="0"/>
            <a:endParaRPr lang="en-IN">
              <a:latin typeface="+mj-lt"/>
            </a:endParaRPr>
          </a:p>
        </p:txBody>
      </p:sp>
      <p:sp>
        <p:nvSpPr>
          <p:cNvPr id="10" name="Google Shape;223;p33">
            <a:extLst>
              <a:ext uri="{FF2B5EF4-FFF2-40B4-BE49-F238E27FC236}">
                <a16:creationId xmlns:a16="http://schemas.microsoft.com/office/drawing/2014/main" id="{0E286F68-1ADB-D3F7-8C26-0F438719BAFB}"/>
              </a:ext>
            </a:extLst>
          </p:cNvPr>
          <p:cNvSpPr txBox="1">
            <a:spLocks/>
          </p:cNvSpPr>
          <p:nvPr/>
        </p:nvSpPr>
        <p:spPr>
          <a:xfrm>
            <a:off x="933061" y="3810703"/>
            <a:ext cx="665581" cy="568210"/>
          </a:xfrm>
          <a:prstGeom prst="rect">
            <a:avLst/>
          </a:prstGeom>
          <a:gradFill flip="none" rotWithShape="1">
            <a:gsLst>
              <a:gs pos="0">
                <a:schemeClr val="dk2">
                  <a:shade val="30000"/>
                  <a:satMod val="115000"/>
                </a:schemeClr>
              </a:gs>
              <a:gs pos="50000">
                <a:schemeClr val="dk2">
                  <a:shade val="67500"/>
                  <a:satMod val="115000"/>
                </a:schemeClr>
              </a:gs>
              <a:gs pos="100000">
                <a:schemeClr val="dk2">
                  <a:shade val="100000"/>
                  <a:satMod val="115000"/>
                </a:schemeClr>
              </a:gs>
            </a:gsLst>
            <a:lin ang="2700000" scaled="1"/>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lt1"/>
                </a:solidFill>
                <a:latin typeface="Figtree Medium"/>
                <a:ea typeface="Figtree Medium"/>
                <a:cs typeface="Figtree Medium"/>
                <a:sym typeface="Figtree Medium"/>
              </a:defRPr>
            </a:lvl1pPr>
            <a:lvl2pPr marR="0" lvl="1"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9pPr>
          </a:lstStyle>
          <a:p>
            <a:r>
              <a:rPr lang="en">
                <a:latin typeface="+mj-lt"/>
              </a:rPr>
              <a:t>04</a:t>
            </a:r>
          </a:p>
        </p:txBody>
      </p:sp>
      <p:sp>
        <p:nvSpPr>
          <p:cNvPr id="11" name="Google Shape;220;p33">
            <a:extLst>
              <a:ext uri="{FF2B5EF4-FFF2-40B4-BE49-F238E27FC236}">
                <a16:creationId xmlns:a16="http://schemas.microsoft.com/office/drawing/2014/main" id="{7C64A3CE-E9B0-84B9-6C77-A141A56C7E11}"/>
              </a:ext>
            </a:extLst>
          </p:cNvPr>
          <p:cNvSpPr txBox="1">
            <a:spLocks/>
          </p:cNvSpPr>
          <p:nvPr/>
        </p:nvSpPr>
        <p:spPr>
          <a:xfrm>
            <a:off x="1816107" y="3673888"/>
            <a:ext cx="2714100"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Figtree Medium"/>
                <a:ea typeface="Figtree Medium"/>
                <a:cs typeface="Figtree Medium"/>
                <a:sym typeface="Figtree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sz="2000" err="1">
                <a:latin typeface="+mj-lt"/>
              </a:rPr>
              <a:t>Modeling</a:t>
            </a:r>
            <a:r>
              <a:rPr lang="en-IN" sz="2000">
                <a:latin typeface="+mj-lt"/>
              </a:rPr>
              <a:t> Approach</a:t>
            </a:r>
            <a:endParaRPr lang="en-IN">
              <a:latin typeface="+mj-lt"/>
            </a:endParaRPr>
          </a:p>
        </p:txBody>
      </p:sp>
      <p:sp>
        <p:nvSpPr>
          <p:cNvPr id="12" name="Google Shape;223;p33">
            <a:extLst>
              <a:ext uri="{FF2B5EF4-FFF2-40B4-BE49-F238E27FC236}">
                <a16:creationId xmlns:a16="http://schemas.microsoft.com/office/drawing/2014/main" id="{EF8F1A20-26E6-9663-72C2-37490AD49485}"/>
              </a:ext>
            </a:extLst>
          </p:cNvPr>
          <p:cNvSpPr txBox="1">
            <a:spLocks/>
          </p:cNvSpPr>
          <p:nvPr/>
        </p:nvSpPr>
        <p:spPr>
          <a:xfrm>
            <a:off x="4515532" y="3804519"/>
            <a:ext cx="638073" cy="574394"/>
          </a:xfrm>
          <a:prstGeom prst="rect">
            <a:avLst/>
          </a:prstGeom>
          <a:gradFill flip="none" rotWithShape="1">
            <a:gsLst>
              <a:gs pos="0">
                <a:schemeClr val="dk2">
                  <a:shade val="30000"/>
                  <a:satMod val="115000"/>
                </a:schemeClr>
              </a:gs>
              <a:gs pos="50000">
                <a:schemeClr val="dk2">
                  <a:shade val="67500"/>
                  <a:satMod val="115000"/>
                </a:schemeClr>
              </a:gs>
              <a:gs pos="100000">
                <a:schemeClr val="dk2">
                  <a:shade val="100000"/>
                  <a:satMod val="115000"/>
                </a:schemeClr>
              </a:gs>
            </a:gsLst>
            <a:lin ang="2700000" scaled="1"/>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lt1"/>
                </a:solidFill>
                <a:latin typeface="Figtree Medium"/>
                <a:ea typeface="Figtree Medium"/>
                <a:cs typeface="Figtree Medium"/>
                <a:sym typeface="Figtree Medium"/>
              </a:defRPr>
            </a:lvl1pPr>
            <a:lvl2pPr marR="0" lvl="1"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9pPr>
          </a:lstStyle>
          <a:p>
            <a:r>
              <a:rPr lang="en">
                <a:latin typeface="+mj-lt"/>
              </a:rPr>
              <a:t>08</a:t>
            </a:r>
          </a:p>
        </p:txBody>
      </p:sp>
      <p:sp>
        <p:nvSpPr>
          <p:cNvPr id="17" name="Google Shape;220;p33">
            <a:extLst>
              <a:ext uri="{FF2B5EF4-FFF2-40B4-BE49-F238E27FC236}">
                <a16:creationId xmlns:a16="http://schemas.microsoft.com/office/drawing/2014/main" id="{4D384FDE-DFD2-7AB9-865A-B7B2D02AA5A6}"/>
              </a:ext>
            </a:extLst>
          </p:cNvPr>
          <p:cNvSpPr txBox="1">
            <a:spLocks/>
          </p:cNvSpPr>
          <p:nvPr/>
        </p:nvSpPr>
        <p:spPr>
          <a:xfrm>
            <a:off x="5323875" y="3888677"/>
            <a:ext cx="2714100" cy="5928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Figtree Medium"/>
                <a:ea typeface="Figtree Medium"/>
                <a:cs typeface="Figtree Medium"/>
                <a:sym typeface="Figtree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sz="2000">
                <a:latin typeface="+mj-lt"/>
              </a:rPr>
              <a:t>Recommendations &amp; Future Work</a:t>
            </a:r>
            <a:endParaRPr lang="en-IN">
              <a:latin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8"/>
          <p:cNvSpPr txBox="1">
            <a:spLocks noGrp="1"/>
          </p:cNvSpPr>
          <p:nvPr>
            <p:ph type="subTitle" idx="1"/>
          </p:nvPr>
        </p:nvSpPr>
        <p:spPr>
          <a:xfrm>
            <a:off x="732604" y="1277620"/>
            <a:ext cx="2502806" cy="4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latin typeface="+mj-lt"/>
              </a:rPr>
              <a:t>Patient History Retrieval</a:t>
            </a:r>
            <a:endParaRPr sz="1400" b="1">
              <a:latin typeface="+mj-lt"/>
            </a:endParaRPr>
          </a:p>
        </p:txBody>
      </p:sp>
      <p:sp>
        <p:nvSpPr>
          <p:cNvPr id="359" name="Google Shape;359;p38"/>
          <p:cNvSpPr txBox="1">
            <a:spLocks noGrp="1"/>
          </p:cNvSpPr>
          <p:nvPr>
            <p:ph type="subTitle" idx="6"/>
          </p:nvPr>
        </p:nvSpPr>
        <p:spPr>
          <a:xfrm>
            <a:off x="780302" y="2870685"/>
            <a:ext cx="2407410" cy="4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latin typeface="+mj-lt"/>
              </a:rPr>
              <a:t>Medical QnA</a:t>
            </a:r>
            <a:endParaRPr sz="1400" b="1">
              <a:latin typeface="+mj-lt"/>
            </a:endParaRPr>
          </a:p>
        </p:txBody>
      </p:sp>
      <p:sp>
        <p:nvSpPr>
          <p:cNvPr id="360" name="Google Shape;360;p38"/>
          <p:cNvSpPr txBox="1">
            <a:spLocks noGrp="1"/>
          </p:cNvSpPr>
          <p:nvPr>
            <p:ph type="subTitle" idx="7"/>
          </p:nvPr>
        </p:nvSpPr>
        <p:spPr>
          <a:xfrm>
            <a:off x="6002189" y="1277620"/>
            <a:ext cx="2280600" cy="4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latin typeface="+mj-lt"/>
              </a:rPr>
              <a:t>Report Summarization</a:t>
            </a:r>
            <a:endParaRPr sz="1400" b="1">
              <a:latin typeface="+mj-lt"/>
            </a:endParaRPr>
          </a:p>
        </p:txBody>
      </p:sp>
      <p:sp>
        <p:nvSpPr>
          <p:cNvPr id="362" name="Google Shape;362;p38"/>
          <p:cNvSpPr txBox="1"/>
          <p:nvPr/>
        </p:nvSpPr>
        <p:spPr>
          <a:xfrm flipH="1">
            <a:off x="3475215" y="1741812"/>
            <a:ext cx="533746" cy="586256"/>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lt1"/>
              </a:solidFill>
              <a:latin typeface="+mj-lt"/>
              <a:ea typeface="Figtree"/>
              <a:cs typeface="Figtree"/>
              <a:sym typeface="Figtree"/>
            </a:endParaRPr>
          </a:p>
        </p:txBody>
      </p:sp>
      <p:sp>
        <p:nvSpPr>
          <p:cNvPr id="363" name="Google Shape;363;p38"/>
          <p:cNvSpPr txBox="1"/>
          <p:nvPr/>
        </p:nvSpPr>
        <p:spPr>
          <a:xfrm flipH="1">
            <a:off x="4975144" y="1740711"/>
            <a:ext cx="533746" cy="572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lt1"/>
              </a:solidFill>
              <a:latin typeface="+mj-lt"/>
              <a:ea typeface="Figtree"/>
              <a:cs typeface="Figtree"/>
              <a:sym typeface="Figtree"/>
            </a:endParaRPr>
          </a:p>
        </p:txBody>
      </p:sp>
      <p:sp>
        <p:nvSpPr>
          <p:cNvPr id="364" name="Google Shape;364;p38"/>
          <p:cNvSpPr txBox="1"/>
          <p:nvPr/>
        </p:nvSpPr>
        <p:spPr>
          <a:xfrm flipH="1">
            <a:off x="3452405" y="2753190"/>
            <a:ext cx="572498" cy="56639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lt1"/>
              </a:solidFill>
              <a:latin typeface="+mj-lt"/>
              <a:ea typeface="Figtree"/>
              <a:cs typeface="Figtree"/>
              <a:sym typeface="Figtree"/>
            </a:endParaRPr>
          </a:p>
        </p:txBody>
      </p:sp>
      <p:sp>
        <p:nvSpPr>
          <p:cNvPr id="366" name="Google Shape;366;p38"/>
          <p:cNvSpPr txBox="1">
            <a:spLocks noGrp="1"/>
          </p:cNvSpPr>
          <p:nvPr>
            <p:ph type="subTitle" idx="2"/>
          </p:nvPr>
        </p:nvSpPr>
        <p:spPr>
          <a:xfrm>
            <a:off x="626685" y="1710528"/>
            <a:ext cx="2714645" cy="1233095"/>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a:latin typeface="+mj-lt"/>
              </a:rPr>
              <a:t>Interact with medical transcripts</a:t>
            </a:r>
          </a:p>
          <a:p>
            <a:pPr marL="171450" lvl="0" indent="-171450" algn="l" rtl="0">
              <a:spcBef>
                <a:spcPts val="0"/>
              </a:spcBef>
              <a:spcAft>
                <a:spcPts val="0"/>
              </a:spcAft>
              <a:buFont typeface="Arial" panose="020B0604020202020204" pitchFamily="34" charset="0"/>
              <a:buChar char="•"/>
            </a:pPr>
            <a:r>
              <a:rPr lang="en-US">
                <a:latin typeface="+mj-lt"/>
              </a:rPr>
              <a:t>Extract insights based on patient history</a:t>
            </a:r>
          </a:p>
        </p:txBody>
      </p:sp>
      <p:sp>
        <p:nvSpPr>
          <p:cNvPr id="370" name="Google Shape;370;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j-lt"/>
              </a:rPr>
              <a:t>OBJECTIVES</a:t>
            </a:r>
            <a:endParaRPr>
              <a:latin typeface="+mj-lt"/>
            </a:endParaRPr>
          </a:p>
        </p:txBody>
      </p:sp>
      <p:grpSp>
        <p:nvGrpSpPr>
          <p:cNvPr id="371" name="Google Shape;371;p38"/>
          <p:cNvGrpSpPr/>
          <p:nvPr/>
        </p:nvGrpSpPr>
        <p:grpSpPr>
          <a:xfrm rot="5400000" flipH="1">
            <a:off x="42602" y="280481"/>
            <a:ext cx="1296525" cy="1033500"/>
            <a:chOff x="71200" y="1114125"/>
            <a:chExt cx="1296525" cy="1033500"/>
          </a:xfrm>
        </p:grpSpPr>
        <p:sp>
          <p:nvSpPr>
            <p:cNvPr id="372" name="Google Shape;372;p38"/>
            <p:cNvSpPr/>
            <p:nvPr/>
          </p:nvSpPr>
          <p:spPr>
            <a:xfrm>
              <a:off x="1013725" y="1114125"/>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3" name="Google Shape;373;p38"/>
            <p:cNvSpPr/>
            <p:nvPr/>
          </p:nvSpPr>
          <p:spPr>
            <a:xfrm>
              <a:off x="715100"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4" name="Google Shape;374;p38"/>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5" name="Google Shape;375;p38"/>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6" name="Google Shape;376;p38"/>
            <p:cNvSpPr/>
            <p:nvPr/>
          </p:nvSpPr>
          <p:spPr>
            <a:xfrm>
              <a:off x="71200" y="18483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7" name="Google Shape;377;p38"/>
            <p:cNvSpPr/>
            <p:nvPr/>
          </p:nvSpPr>
          <p:spPr>
            <a:xfrm>
              <a:off x="385700" y="15242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383" name="Google Shape;383;p38"/>
          <p:cNvSpPr/>
          <p:nvPr/>
        </p:nvSpPr>
        <p:spPr>
          <a:xfrm>
            <a:off x="5511643" y="2113118"/>
            <a:ext cx="24234" cy="20730"/>
          </a:xfrm>
          <a:custGeom>
            <a:avLst/>
            <a:gdLst/>
            <a:ahLst/>
            <a:cxnLst/>
            <a:rect l="l" t="t" r="r" b="b"/>
            <a:pathLst>
              <a:path w="1307" h="1118" extrusionOk="0">
                <a:moveTo>
                  <a:pt x="748" y="0"/>
                </a:moveTo>
                <a:cubicBezTo>
                  <a:pt x="250" y="0"/>
                  <a:pt x="0" y="601"/>
                  <a:pt x="352" y="954"/>
                </a:cubicBezTo>
                <a:cubicBezTo>
                  <a:pt x="458" y="1061"/>
                  <a:pt x="601" y="1118"/>
                  <a:pt x="747" y="1118"/>
                </a:cubicBezTo>
                <a:cubicBezTo>
                  <a:pt x="819" y="1118"/>
                  <a:pt x="892" y="1104"/>
                  <a:pt x="961" y="1075"/>
                </a:cubicBezTo>
                <a:cubicBezTo>
                  <a:pt x="1169" y="988"/>
                  <a:pt x="1307" y="785"/>
                  <a:pt x="1307" y="559"/>
                </a:cubicBezTo>
                <a:cubicBezTo>
                  <a:pt x="1307" y="250"/>
                  <a:pt x="1055" y="0"/>
                  <a:pt x="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nvGrpSpPr>
          <p:cNvPr id="389" name="Google Shape;389;p38"/>
          <p:cNvGrpSpPr/>
          <p:nvPr/>
        </p:nvGrpSpPr>
        <p:grpSpPr>
          <a:xfrm rot="-5400000">
            <a:off x="7881657" y="236681"/>
            <a:ext cx="1296525" cy="1033500"/>
            <a:chOff x="71200" y="1114125"/>
            <a:chExt cx="1296525" cy="1033500"/>
          </a:xfrm>
        </p:grpSpPr>
        <p:sp>
          <p:nvSpPr>
            <p:cNvPr id="390" name="Google Shape;390;p38"/>
            <p:cNvSpPr/>
            <p:nvPr/>
          </p:nvSpPr>
          <p:spPr>
            <a:xfrm>
              <a:off x="1013725" y="1114125"/>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91" name="Google Shape;391;p38"/>
            <p:cNvSpPr/>
            <p:nvPr/>
          </p:nvSpPr>
          <p:spPr>
            <a:xfrm>
              <a:off x="715100"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92" name="Google Shape;392;p38"/>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93" name="Google Shape;393;p38"/>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94" name="Google Shape;394;p38"/>
            <p:cNvSpPr/>
            <p:nvPr/>
          </p:nvSpPr>
          <p:spPr>
            <a:xfrm>
              <a:off x="71200" y="18483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95" name="Google Shape;395;p38"/>
            <p:cNvSpPr/>
            <p:nvPr/>
          </p:nvSpPr>
          <p:spPr>
            <a:xfrm>
              <a:off x="385700" y="15242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2" name="Google Shape;9258;p71">
            <a:extLst>
              <a:ext uri="{FF2B5EF4-FFF2-40B4-BE49-F238E27FC236}">
                <a16:creationId xmlns:a16="http://schemas.microsoft.com/office/drawing/2014/main" id="{059B5971-F61C-D27E-C1CA-D87F6FFFF161}"/>
              </a:ext>
            </a:extLst>
          </p:cNvPr>
          <p:cNvGrpSpPr/>
          <p:nvPr/>
        </p:nvGrpSpPr>
        <p:grpSpPr>
          <a:xfrm>
            <a:off x="3572154" y="1831256"/>
            <a:ext cx="353180" cy="354107"/>
            <a:chOff x="-25104475" y="2340425"/>
            <a:chExt cx="295375" cy="296150"/>
          </a:xfrm>
          <a:solidFill>
            <a:schemeClr val="bg1"/>
          </a:solidFill>
        </p:grpSpPr>
        <p:sp>
          <p:nvSpPr>
            <p:cNvPr id="3" name="Google Shape;9259;p71">
              <a:extLst>
                <a:ext uri="{FF2B5EF4-FFF2-40B4-BE49-F238E27FC236}">
                  <a16:creationId xmlns:a16="http://schemas.microsoft.com/office/drawing/2014/main" id="{2B1F6A1E-D7A2-1BC6-A52D-FC7AA4CC85A1}"/>
                </a:ext>
              </a:extLst>
            </p:cNvPr>
            <p:cNvSpPr/>
            <p:nvPr/>
          </p:nvSpPr>
          <p:spPr>
            <a:xfrm>
              <a:off x="-25104475" y="2340425"/>
              <a:ext cx="225275" cy="296150"/>
            </a:xfrm>
            <a:custGeom>
              <a:avLst/>
              <a:gdLst/>
              <a:ahLst/>
              <a:cxnLst/>
              <a:rect l="l" t="t" r="r" b="b"/>
              <a:pathLst>
                <a:path w="9011" h="11846" extrusionOk="0">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latin typeface="+mj-lt"/>
              </a:endParaRPr>
            </a:p>
          </p:txBody>
        </p:sp>
        <p:sp>
          <p:nvSpPr>
            <p:cNvPr id="4" name="Google Shape;9260;p71">
              <a:extLst>
                <a:ext uri="{FF2B5EF4-FFF2-40B4-BE49-F238E27FC236}">
                  <a16:creationId xmlns:a16="http://schemas.microsoft.com/office/drawing/2014/main" id="{4D6DE90F-8522-7B73-006D-FA6DB318F292}"/>
                </a:ext>
              </a:extLst>
            </p:cNvPr>
            <p:cNvSpPr/>
            <p:nvPr/>
          </p:nvSpPr>
          <p:spPr>
            <a:xfrm>
              <a:off x="-25001300" y="2375075"/>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j-lt"/>
              </a:endParaRPr>
            </a:p>
          </p:txBody>
        </p:sp>
        <p:sp>
          <p:nvSpPr>
            <p:cNvPr id="5" name="Google Shape;9261;p71">
              <a:extLst>
                <a:ext uri="{FF2B5EF4-FFF2-40B4-BE49-F238E27FC236}">
                  <a16:creationId xmlns:a16="http://schemas.microsoft.com/office/drawing/2014/main" id="{5196FCD3-02E8-DFA3-4719-4FAF757E1ACD}"/>
                </a:ext>
              </a:extLst>
            </p:cNvPr>
            <p:cNvSpPr/>
            <p:nvPr/>
          </p:nvSpPr>
          <p:spPr>
            <a:xfrm>
              <a:off x="-25070600" y="2444375"/>
              <a:ext cx="87450" cy="86675"/>
            </a:xfrm>
            <a:custGeom>
              <a:avLst/>
              <a:gdLst/>
              <a:ahLst/>
              <a:cxnLst/>
              <a:rect l="l" t="t" r="r" b="b"/>
              <a:pathLst>
                <a:path w="3498" h="3467" extrusionOk="0">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j-lt"/>
              </a:endParaRPr>
            </a:p>
          </p:txBody>
        </p:sp>
        <p:sp>
          <p:nvSpPr>
            <p:cNvPr id="6" name="Google Shape;9262;p71">
              <a:extLst>
                <a:ext uri="{FF2B5EF4-FFF2-40B4-BE49-F238E27FC236}">
                  <a16:creationId xmlns:a16="http://schemas.microsoft.com/office/drawing/2014/main" id="{32BFCDC9-23CD-4E98-79E7-7CA3BD72028C}"/>
                </a:ext>
              </a:extLst>
            </p:cNvPr>
            <p:cNvSpPr/>
            <p:nvPr/>
          </p:nvSpPr>
          <p:spPr>
            <a:xfrm>
              <a:off x="-24966650" y="2479025"/>
              <a:ext cx="52025" cy="18150"/>
            </a:xfrm>
            <a:custGeom>
              <a:avLst/>
              <a:gdLst/>
              <a:ahLst/>
              <a:cxnLst/>
              <a:rect l="l" t="t" r="r" b="b"/>
              <a:pathLst>
                <a:path w="2081" h="726" extrusionOk="0">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j-lt"/>
              </a:endParaRPr>
            </a:p>
          </p:txBody>
        </p:sp>
        <p:sp>
          <p:nvSpPr>
            <p:cNvPr id="7" name="Google Shape;9263;p71">
              <a:extLst>
                <a:ext uri="{FF2B5EF4-FFF2-40B4-BE49-F238E27FC236}">
                  <a16:creationId xmlns:a16="http://schemas.microsoft.com/office/drawing/2014/main" id="{6893356B-3F30-3F90-A159-A5F97D7AB018}"/>
                </a:ext>
              </a:extLst>
            </p:cNvPr>
            <p:cNvSpPr/>
            <p:nvPr/>
          </p:nvSpPr>
          <p:spPr>
            <a:xfrm>
              <a:off x="-24966650" y="2444375"/>
              <a:ext cx="52025" cy="18150"/>
            </a:xfrm>
            <a:custGeom>
              <a:avLst/>
              <a:gdLst/>
              <a:ahLst/>
              <a:cxnLst/>
              <a:rect l="l" t="t" r="r" b="b"/>
              <a:pathLst>
                <a:path w="2081" h="726" extrusionOk="0">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j-lt"/>
              </a:endParaRPr>
            </a:p>
          </p:txBody>
        </p:sp>
        <p:sp>
          <p:nvSpPr>
            <p:cNvPr id="8" name="Google Shape;9264;p71">
              <a:extLst>
                <a:ext uri="{FF2B5EF4-FFF2-40B4-BE49-F238E27FC236}">
                  <a16:creationId xmlns:a16="http://schemas.microsoft.com/office/drawing/2014/main" id="{35EA1ABC-0214-E1FF-477B-E61E48D21C7A}"/>
                </a:ext>
              </a:extLst>
            </p:cNvPr>
            <p:cNvSpPr/>
            <p:nvPr/>
          </p:nvSpPr>
          <p:spPr>
            <a:xfrm>
              <a:off x="-24966650" y="2513700"/>
              <a:ext cx="52025" cy="17350"/>
            </a:xfrm>
            <a:custGeom>
              <a:avLst/>
              <a:gdLst/>
              <a:ahLst/>
              <a:cxnLst/>
              <a:rect l="l" t="t" r="r" b="b"/>
              <a:pathLst>
                <a:path w="2081" h="694" extrusionOk="0">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j-lt"/>
              </a:endParaRPr>
            </a:p>
          </p:txBody>
        </p:sp>
        <p:sp>
          <p:nvSpPr>
            <p:cNvPr id="9" name="Google Shape;9265;p71">
              <a:extLst>
                <a:ext uri="{FF2B5EF4-FFF2-40B4-BE49-F238E27FC236}">
                  <a16:creationId xmlns:a16="http://schemas.microsoft.com/office/drawing/2014/main" id="{EF6CEFCA-6DAE-700F-4D53-7CC3F0BBA8BA}"/>
                </a:ext>
              </a:extLst>
            </p:cNvPr>
            <p:cNvSpPr/>
            <p:nvPr/>
          </p:nvSpPr>
          <p:spPr>
            <a:xfrm>
              <a:off x="-25071400" y="2549125"/>
              <a:ext cx="156775" cy="17350"/>
            </a:xfrm>
            <a:custGeom>
              <a:avLst/>
              <a:gdLst/>
              <a:ahLst/>
              <a:cxnLst/>
              <a:rect l="l" t="t" r="r" b="b"/>
              <a:pathLst>
                <a:path w="6271" h="694" extrusionOk="0">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j-lt"/>
              </a:endParaRPr>
            </a:p>
          </p:txBody>
        </p:sp>
        <p:sp>
          <p:nvSpPr>
            <p:cNvPr id="10" name="Google Shape;9266;p71">
              <a:extLst>
                <a:ext uri="{FF2B5EF4-FFF2-40B4-BE49-F238E27FC236}">
                  <a16:creationId xmlns:a16="http://schemas.microsoft.com/office/drawing/2014/main" id="{33652E7C-D53C-2BE3-8D28-4838360C9DB9}"/>
                </a:ext>
              </a:extLst>
            </p:cNvPr>
            <p:cNvSpPr/>
            <p:nvPr/>
          </p:nvSpPr>
          <p:spPr>
            <a:xfrm>
              <a:off x="-25071400" y="2583800"/>
              <a:ext cx="156775" cy="17350"/>
            </a:xfrm>
            <a:custGeom>
              <a:avLst/>
              <a:gdLst/>
              <a:ahLst/>
              <a:cxnLst/>
              <a:rect l="l" t="t" r="r" b="b"/>
              <a:pathLst>
                <a:path w="6271" h="694" extrusionOk="0">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j-lt"/>
              </a:endParaRPr>
            </a:p>
          </p:txBody>
        </p:sp>
        <p:sp>
          <p:nvSpPr>
            <p:cNvPr id="11" name="Google Shape;9267;p71">
              <a:extLst>
                <a:ext uri="{FF2B5EF4-FFF2-40B4-BE49-F238E27FC236}">
                  <a16:creationId xmlns:a16="http://schemas.microsoft.com/office/drawing/2014/main" id="{1E7D212E-4802-75DE-DB5B-976EEE1B64BE}"/>
                </a:ext>
              </a:extLst>
            </p:cNvPr>
            <p:cNvSpPr/>
            <p:nvPr/>
          </p:nvSpPr>
          <p:spPr>
            <a:xfrm>
              <a:off x="-24862675" y="2375850"/>
              <a:ext cx="53575" cy="260725"/>
            </a:xfrm>
            <a:custGeom>
              <a:avLst/>
              <a:gdLst/>
              <a:ahLst/>
              <a:cxnLst/>
              <a:rect l="l" t="t" r="r" b="b"/>
              <a:pathLst>
                <a:path w="2143" h="10429" extrusionOk="0">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j-lt"/>
              </a:endParaRPr>
            </a:p>
          </p:txBody>
        </p:sp>
      </p:grpSp>
      <p:grpSp>
        <p:nvGrpSpPr>
          <p:cNvPr id="13" name="Google Shape;9699;p73">
            <a:extLst>
              <a:ext uri="{FF2B5EF4-FFF2-40B4-BE49-F238E27FC236}">
                <a16:creationId xmlns:a16="http://schemas.microsoft.com/office/drawing/2014/main" id="{10D17F16-3547-105D-8E5D-2007FF8B14F5}"/>
              </a:ext>
            </a:extLst>
          </p:cNvPr>
          <p:cNvGrpSpPr/>
          <p:nvPr/>
        </p:nvGrpSpPr>
        <p:grpSpPr>
          <a:xfrm>
            <a:off x="3505169" y="2788240"/>
            <a:ext cx="450119" cy="481064"/>
            <a:chOff x="-35134875" y="2272675"/>
            <a:chExt cx="291450" cy="291875"/>
          </a:xfrm>
          <a:solidFill>
            <a:schemeClr val="bg1"/>
          </a:solidFill>
        </p:grpSpPr>
        <p:sp>
          <p:nvSpPr>
            <p:cNvPr id="14" name="Google Shape;9700;p73">
              <a:extLst>
                <a:ext uri="{FF2B5EF4-FFF2-40B4-BE49-F238E27FC236}">
                  <a16:creationId xmlns:a16="http://schemas.microsoft.com/office/drawing/2014/main" id="{80FD853A-27CA-B5C7-BBA8-3E1B20EC6286}"/>
                </a:ext>
              </a:extLst>
            </p:cNvPr>
            <p:cNvSpPr/>
            <p:nvPr/>
          </p:nvSpPr>
          <p:spPr>
            <a:xfrm>
              <a:off x="-35134875" y="2272675"/>
              <a:ext cx="291450" cy="291875"/>
            </a:xfrm>
            <a:custGeom>
              <a:avLst/>
              <a:gdLst/>
              <a:ahLst/>
              <a:cxnLst/>
              <a:rect l="l" t="t" r="r" b="b"/>
              <a:pathLst>
                <a:path w="11658" h="11675" extrusionOk="0">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 name="Google Shape;9701;p73">
              <a:extLst>
                <a:ext uri="{FF2B5EF4-FFF2-40B4-BE49-F238E27FC236}">
                  <a16:creationId xmlns:a16="http://schemas.microsoft.com/office/drawing/2014/main" id="{F7CA2101-AB40-5700-E14D-54819FB3E0B9}"/>
                </a:ext>
              </a:extLst>
            </p:cNvPr>
            <p:cNvSpPr/>
            <p:nvPr/>
          </p:nvSpPr>
          <p:spPr>
            <a:xfrm>
              <a:off x="-35093925" y="2419175"/>
              <a:ext cx="18150" cy="17350"/>
            </a:xfrm>
            <a:custGeom>
              <a:avLst/>
              <a:gdLst/>
              <a:ahLst/>
              <a:cxnLst/>
              <a:rect l="l" t="t" r="r" b="b"/>
              <a:pathLst>
                <a:path w="726" h="694" extrusionOk="0">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 name="Google Shape;9702;p73">
              <a:extLst>
                <a:ext uri="{FF2B5EF4-FFF2-40B4-BE49-F238E27FC236}">
                  <a16:creationId xmlns:a16="http://schemas.microsoft.com/office/drawing/2014/main" id="{69A66BC0-3734-F488-7CA1-260CF7396572}"/>
                </a:ext>
              </a:extLst>
            </p:cNvPr>
            <p:cNvSpPr/>
            <p:nvPr/>
          </p:nvSpPr>
          <p:spPr>
            <a:xfrm>
              <a:off x="-350427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7" name="Google Shape;9703;p73">
              <a:extLst>
                <a:ext uri="{FF2B5EF4-FFF2-40B4-BE49-F238E27FC236}">
                  <a16:creationId xmlns:a16="http://schemas.microsoft.com/office/drawing/2014/main" id="{35EBE168-B9E7-2DBB-0149-63A60A89F75B}"/>
                </a:ext>
              </a:extLst>
            </p:cNvPr>
            <p:cNvSpPr/>
            <p:nvPr/>
          </p:nvSpPr>
          <p:spPr>
            <a:xfrm>
              <a:off x="-349915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18" name="Google Shape;9096;p71">
            <a:extLst>
              <a:ext uri="{FF2B5EF4-FFF2-40B4-BE49-F238E27FC236}">
                <a16:creationId xmlns:a16="http://schemas.microsoft.com/office/drawing/2014/main" id="{C8354220-EA75-4234-2D9E-EBCC23922F72}"/>
              </a:ext>
            </a:extLst>
          </p:cNvPr>
          <p:cNvSpPr/>
          <p:nvPr/>
        </p:nvSpPr>
        <p:spPr>
          <a:xfrm>
            <a:off x="5076598" y="1851558"/>
            <a:ext cx="268977" cy="373766"/>
          </a:xfrm>
          <a:custGeom>
            <a:avLst/>
            <a:gdLst/>
            <a:ahLst/>
            <a:cxnLst/>
            <a:rect l="l" t="t" r="r" b="b"/>
            <a:pathLst>
              <a:path w="9138" h="12698" extrusionOk="0">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 name="TextBox 22">
            <a:extLst>
              <a:ext uri="{FF2B5EF4-FFF2-40B4-BE49-F238E27FC236}">
                <a16:creationId xmlns:a16="http://schemas.microsoft.com/office/drawing/2014/main" id="{01C301D8-745C-2905-2B60-B71E800C2506}"/>
              </a:ext>
            </a:extLst>
          </p:cNvPr>
          <p:cNvSpPr txBox="1"/>
          <p:nvPr/>
        </p:nvSpPr>
        <p:spPr>
          <a:xfrm>
            <a:off x="3960933" y="2379107"/>
            <a:ext cx="1055942" cy="307777"/>
          </a:xfrm>
          <a:prstGeom prst="rect">
            <a:avLst/>
          </a:prstGeom>
          <a:noFill/>
        </p:spPr>
        <p:txBody>
          <a:bodyPr wrap="square">
            <a:spAutoFit/>
          </a:bodyPr>
          <a:lstStyle/>
          <a:p>
            <a:r>
              <a:rPr lang="en" b="1" err="1">
                <a:solidFill>
                  <a:schemeClr val="dk1"/>
                </a:solidFill>
                <a:latin typeface="+mj-lt"/>
              </a:rPr>
              <a:t>Med</a:t>
            </a:r>
            <a:r>
              <a:rPr lang="en" b="1" err="1">
                <a:solidFill>
                  <a:schemeClr val="bg2"/>
                </a:solidFill>
                <a:latin typeface="+mj-lt"/>
              </a:rPr>
              <a:t>Vicuna</a:t>
            </a:r>
            <a:endParaRPr lang="en-US" b="1">
              <a:solidFill>
                <a:schemeClr val="bg2"/>
              </a:solidFill>
              <a:latin typeface="+mj-lt"/>
            </a:endParaRPr>
          </a:p>
        </p:txBody>
      </p:sp>
      <p:sp>
        <p:nvSpPr>
          <p:cNvPr id="26" name="Google Shape;363;p38">
            <a:extLst>
              <a:ext uri="{FF2B5EF4-FFF2-40B4-BE49-F238E27FC236}">
                <a16:creationId xmlns:a16="http://schemas.microsoft.com/office/drawing/2014/main" id="{4CE82D6E-4FAE-9105-A3D6-D6967183EABA}"/>
              </a:ext>
            </a:extLst>
          </p:cNvPr>
          <p:cNvSpPr txBox="1"/>
          <p:nvPr/>
        </p:nvSpPr>
        <p:spPr>
          <a:xfrm flipH="1">
            <a:off x="5002131" y="2753190"/>
            <a:ext cx="533746" cy="572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lt1"/>
              </a:solidFill>
              <a:latin typeface="+mj-lt"/>
              <a:ea typeface="Figtree"/>
              <a:cs typeface="Figtree"/>
              <a:sym typeface="Figtree"/>
            </a:endParaRPr>
          </a:p>
        </p:txBody>
      </p:sp>
      <p:sp>
        <p:nvSpPr>
          <p:cNvPr id="28" name="Google Shape;360;p38">
            <a:extLst>
              <a:ext uri="{FF2B5EF4-FFF2-40B4-BE49-F238E27FC236}">
                <a16:creationId xmlns:a16="http://schemas.microsoft.com/office/drawing/2014/main" id="{F30EC5C4-81DC-7606-2EB7-69065EDA50EC}"/>
              </a:ext>
            </a:extLst>
          </p:cNvPr>
          <p:cNvSpPr txBox="1">
            <a:spLocks/>
          </p:cNvSpPr>
          <p:nvPr/>
        </p:nvSpPr>
        <p:spPr>
          <a:xfrm>
            <a:off x="5678091" y="2870685"/>
            <a:ext cx="2928797"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ctr"/>
            <a:r>
              <a:rPr lang="en-IN" sz="1400" b="1">
                <a:latin typeface="+mj-lt"/>
              </a:rPr>
              <a:t>Transcribe Medical Reports</a:t>
            </a:r>
          </a:p>
        </p:txBody>
      </p:sp>
      <p:sp>
        <p:nvSpPr>
          <p:cNvPr id="12" name="Google Shape;366;p38">
            <a:extLst>
              <a:ext uri="{FF2B5EF4-FFF2-40B4-BE49-F238E27FC236}">
                <a16:creationId xmlns:a16="http://schemas.microsoft.com/office/drawing/2014/main" id="{0E6F4B89-3DB0-698D-8CB3-4C7BFB4642A8}"/>
              </a:ext>
            </a:extLst>
          </p:cNvPr>
          <p:cNvSpPr txBox="1">
            <a:spLocks/>
          </p:cNvSpPr>
          <p:nvPr/>
        </p:nvSpPr>
        <p:spPr>
          <a:xfrm>
            <a:off x="681216" y="3328741"/>
            <a:ext cx="2605583" cy="1233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9pPr>
          </a:lstStyle>
          <a:p>
            <a:pPr marL="171450" indent="-171450" algn="l">
              <a:buFont typeface="Arial" panose="020B0604020202020204" pitchFamily="34" charset="0"/>
              <a:buChar char="•"/>
            </a:pPr>
            <a:r>
              <a:rPr lang="en-US">
                <a:latin typeface="+mj-lt"/>
              </a:rPr>
              <a:t>Ask general medical queries</a:t>
            </a:r>
          </a:p>
          <a:p>
            <a:pPr marL="171450" indent="-171450" algn="l">
              <a:buFont typeface="Arial" panose="020B0604020202020204" pitchFamily="34" charset="0"/>
              <a:buChar char="•"/>
            </a:pPr>
            <a:r>
              <a:rPr lang="en-US">
                <a:latin typeface="+mj-lt"/>
              </a:rPr>
              <a:t>Learn about drug interactions, medical conditions, etc.</a:t>
            </a:r>
          </a:p>
        </p:txBody>
      </p:sp>
      <p:sp>
        <p:nvSpPr>
          <p:cNvPr id="21" name="Google Shape;366;p38">
            <a:extLst>
              <a:ext uri="{FF2B5EF4-FFF2-40B4-BE49-F238E27FC236}">
                <a16:creationId xmlns:a16="http://schemas.microsoft.com/office/drawing/2014/main" id="{DA266437-832A-45B6-7D40-3D5F27CAEFD2}"/>
              </a:ext>
            </a:extLst>
          </p:cNvPr>
          <p:cNvSpPr txBox="1">
            <a:spLocks/>
          </p:cNvSpPr>
          <p:nvPr/>
        </p:nvSpPr>
        <p:spPr>
          <a:xfrm>
            <a:off x="5674607" y="1710528"/>
            <a:ext cx="2935765" cy="1233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9pPr>
          </a:lstStyle>
          <a:p>
            <a:pPr marL="171450" indent="-171450" algn="l">
              <a:buFont typeface="Arial" panose="020B0604020202020204" pitchFamily="34" charset="0"/>
              <a:buChar char="•"/>
            </a:pPr>
            <a:r>
              <a:rPr lang="en-US">
                <a:latin typeface="+mj-lt"/>
              </a:rPr>
              <a:t>Summarize reports from multiple visits</a:t>
            </a:r>
          </a:p>
          <a:p>
            <a:pPr marL="171450" indent="-171450" algn="l">
              <a:buFont typeface="Arial" panose="020B0604020202020204" pitchFamily="34" charset="0"/>
              <a:buChar char="•"/>
            </a:pPr>
            <a:r>
              <a:rPr lang="en-US">
                <a:latin typeface="+mj-lt"/>
              </a:rPr>
              <a:t>Identify relevant information</a:t>
            </a:r>
          </a:p>
          <a:p>
            <a:pPr marL="171450" indent="-171450" algn="l">
              <a:buFont typeface="Arial" panose="020B0604020202020204" pitchFamily="34" charset="0"/>
              <a:buChar char="•"/>
            </a:pPr>
            <a:endParaRPr lang="en-US" sz="1200">
              <a:latin typeface="+mj-lt"/>
            </a:endParaRPr>
          </a:p>
          <a:p>
            <a:pPr marL="171450" indent="-171450" algn="l">
              <a:buFont typeface="Arial" panose="020B0604020202020204" pitchFamily="34" charset="0"/>
              <a:buChar char="•"/>
            </a:pPr>
            <a:endParaRPr lang="en-US" sz="1200">
              <a:latin typeface="+mj-lt"/>
            </a:endParaRPr>
          </a:p>
        </p:txBody>
      </p:sp>
      <p:sp>
        <p:nvSpPr>
          <p:cNvPr id="25" name="Google Shape;366;p38">
            <a:extLst>
              <a:ext uri="{FF2B5EF4-FFF2-40B4-BE49-F238E27FC236}">
                <a16:creationId xmlns:a16="http://schemas.microsoft.com/office/drawing/2014/main" id="{7737BD28-22D8-A4FC-18F9-3288755EF801}"/>
              </a:ext>
            </a:extLst>
          </p:cNvPr>
          <p:cNvSpPr txBox="1">
            <a:spLocks/>
          </p:cNvSpPr>
          <p:nvPr/>
        </p:nvSpPr>
        <p:spPr>
          <a:xfrm>
            <a:off x="5543429" y="3328741"/>
            <a:ext cx="3198121" cy="1233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9pPr>
          </a:lstStyle>
          <a:p>
            <a:pPr marL="171450" indent="-171450" algn="l">
              <a:buFont typeface="Arial" panose="020B0604020202020204" pitchFamily="34" charset="0"/>
              <a:buChar char="•"/>
            </a:pPr>
            <a:r>
              <a:rPr lang="en-US">
                <a:latin typeface="+mj-lt"/>
              </a:rPr>
              <a:t>Convert patient medical report into a more accessible format</a:t>
            </a:r>
          </a:p>
          <a:p>
            <a:pPr marL="171450" indent="-171450" algn="l">
              <a:buFont typeface="Arial" panose="020B0604020202020204" pitchFamily="34" charset="0"/>
              <a:buChar char="•"/>
            </a:pPr>
            <a:r>
              <a:rPr lang="en-US">
                <a:latin typeface="+mj-lt"/>
              </a:rPr>
              <a:t>Making it easier to interpret data from Medical Reports</a:t>
            </a:r>
          </a:p>
          <a:p>
            <a:pPr marL="171450" indent="-171450" algn="l">
              <a:buFont typeface="Arial" panose="020B0604020202020204" pitchFamily="34" charset="0"/>
              <a:buChar char="•"/>
            </a:pPr>
            <a:endParaRPr lang="en-US" sz="1200">
              <a:latin typeface="+mj-lt"/>
            </a:endParaRPr>
          </a:p>
          <a:p>
            <a:pPr marL="171450" indent="-171450" algn="l">
              <a:buFont typeface="Arial" panose="020B0604020202020204" pitchFamily="34" charset="0"/>
              <a:buChar char="•"/>
            </a:pPr>
            <a:endParaRPr lang="en-US" sz="1200">
              <a:latin typeface="+mj-lt"/>
            </a:endParaRPr>
          </a:p>
        </p:txBody>
      </p:sp>
      <p:pic>
        <p:nvPicPr>
          <p:cNvPr id="35" name="Graphic 34" descr="Document outline">
            <a:extLst>
              <a:ext uri="{FF2B5EF4-FFF2-40B4-BE49-F238E27FC236}">
                <a16:creationId xmlns:a16="http://schemas.microsoft.com/office/drawing/2014/main" id="{13645561-9FD5-F5FF-078F-BD1C35507D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5446" y="2788240"/>
            <a:ext cx="488771" cy="48877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55"/>
          <p:cNvSpPr/>
          <p:nvPr/>
        </p:nvSpPr>
        <p:spPr>
          <a:xfrm>
            <a:off x="3303137" y="0"/>
            <a:ext cx="5840863"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60" name="Google Shape;860;p55"/>
          <p:cNvSpPr txBox="1">
            <a:spLocks noGrp="1"/>
          </p:cNvSpPr>
          <p:nvPr>
            <p:ph type="title"/>
          </p:nvPr>
        </p:nvSpPr>
        <p:spPr>
          <a:xfrm>
            <a:off x="715100" y="1505075"/>
            <a:ext cx="3564300" cy="13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latin typeface="+mj-lt"/>
              </a:rPr>
              <a:t>Live </a:t>
            </a:r>
            <a:r>
              <a:rPr lang="en">
                <a:solidFill>
                  <a:schemeClr val="dk2"/>
                </a:solidFill>
                <a:latin typeface="+mj-lt"/>
              </a:rPr>
              <a:t>Demo</a:t>
            </a:r>
            <a:endParaRPr>
              <a:solidFill>
                <a:schemeClr val="dk2"/>
              </a:solidFill>
              <a:latin typeface="+mj-lt"/>
            </a:endParaRPr>
          </a:p>
        </p:txBody>
      </p:sp>
      <p:grpSp>
        <p:nvGrpSpPr>
          <p:cNvPr id="861" name="Google Shape;861;p55"/>
          <p:cNvGrpSpPr/>
          <p:nvPr/>
        </p:nvGrpSpPr>
        <p:grpSpPr>
          <a:xfrm>
            <a:off x="3741576" y="1370275"/>
            <a:ext cx="4850523" cy="3367188"/>
            <a:chOff x="331763" y="414153"/>
            <a:chExt cx="6903246" cy="5019697"/>
          </a:xfrm>
        </p:grpSpPr>
        <p:sp>
          <p:nvSpPr>
            <p:cNvPr id="862" name="Google Shape;862;p55"/>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63" name="Google Shape;863;p55"/>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64" name="Google Shape;864;p55"/>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65" name="Google Shape;865;p55"/>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867" name="Google Shape;867;p55"/>
          <p:cNvGrpSpPr/>
          <p:nvPr/>
        </p:nvGrpSpPr>
        <p:grpSpPr>
          <a:xfrm flipH="1">
            <a:off x="7805025" y="178675"/>
            <a:ext cx="1170050" cy="1368688"/>
            <a:chOff x="150975" y="491188"/>
            <a:chExt cx="1170050" cy="1368688"/>
          </a:xfrm>
        </p:grpSpPr>
        <p:sp>
          <p:nvSpPr>
            <p:cNvPr id="868" name="Google Shape;868;p55"/>
            <p:cNvSpPr/>
            <p:nvPr/>
          </p:nvSpPr>
          <p:spPr>
            <a:xfrm>
              <a:off x="905850" y="630950"/>
              <a:ext cx="354000" cy="3540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69" name="Google Shape;869;p55"/>
            <p:cNvSpPr/>
            <p:nvPr/>
          </p:nvSpPr>
          <p:spPr>
            <a:xfrm>
              <a:off x="533950" y="1240125"/>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70" name="Google Shape;870;p55"/>
            <p:cNvSpPr/>
            <p:nvPr/>
          </p:nvSpPr>
          <p:spPr>
            <a:xfrm>
              <a:off x="1208825" y="1168863"/>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71" name="Google Shape;871;p55"/>
            <p:cNvSpPr/>
            <p:nvPr/>
          </p:nvSpPr>
          <p:spPr>
            <a:xfrm>
              <a:off x="238575" y="1618075"/>
              <a:ext cx="241800" cy="2418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72" name="Google Shape;872;p55"/>
            <p:cNvSpPr/>
            <p:nvPr/>
          </p:nvSpPr>
          <p:spPr>
            <a:xfrm>
              <a:off x="150975" y="1000088"/>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73" name="Google Shape;873;p55"/>
            <p:cNvSpPr/>
            <p:nvPr/>
          </p:nvSpPr>
          <p:spPr>
            <a:xfrm>
              <a:off x="715100" y="491188"/>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pic>
        <p:nvPicPr>
          <p:cNvPr id="6" name="Picture 5">
            <a:extLst>
              <a:ext uri="{FF2B5EF4-FFF2-40B4-BE49-F238E27FC236}">
                <a16:creationId xmlns:a16="http://schemas.microsoft.com/office/drawing/2014/main" id="{2A4FF53A-A541-229D-3A87-2B88D93DF843}"/>
              </a:ext>
            </a:extLst>
          </p:cNvPr>
          <p:cNvPicPr>
            <a:picLocks noChangeAspect="1"/>
          </p:cNvPicPr>
          <p:nvPr/>
        </p:nvPicPr>
        <p:blipFill>
          <a:blip r:embed="rId3"/>
          <a:stretch>
            <a:fillRect/>
          </a:stretch>
        </p:blipFill>
        <p:spPr>
          <a:xfrm>
            <a:off x="3795713" y="1416936"/>
            <a:ext cx="4748212" cy="279895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graphicFrame>
        <p:nvGraphicFramePr>
          <p:cNvPr id="696" name="Google Shape;696;p49"/>
          <p:cNvGraphicFramePr/>
          <p:nvPr>
            <p:extLst>
              <p:ext uri="{D42A27DB-BD31-4B8C-83A1-F6EECF244321}">
                <p14:modId xmlns:p14="http://schemas.microsoft.com/office/powerpoint/2010/main" val="3226474450"/>
              </p:ext>
            </p:extLst>
          </p:nvPr>
        </p:nvGraphicFramePr>
        <p:xfrm>
          <a:off x="715100" y="1274917"/>
          <a:ext cx="7713900" cy="2949516"/>
        </p:xfrm>
        <a:graphic>
          <a:graphicData uri="http://schemas.openxmlformats.org/drawingml/2006/table">
            <a:tbl>
              <a:tblPr>
                <a:noFill/>
                <a:tableStyleId>{0D3CE4AA-F8A9-409F-9293-B7EAF103F183}</a:tableStyleId>
              </a:tblPr>
              <a:tblGrid>
                <a:gridCol w="2362055">
                  <a:extLst>
                    <a:ext uri="{9D8B030D-6E8A-4147-A177-3AD203B41FA5}">
                      <a16:colId xmlns:a16="http://schemas.microsoft.com/office/drawing/2014/main" val="20000"/>
                    </a:ext>
                  </a:extLst>
                </a:gridCol>
                <a:gridCol w="2679589">
                  <a:extLst>
                    <a:ext uri="{9D8B030D-6E8A-4147-A177-3AD203B41FA5}">
                      <a16:colId xmlns:a16="http://schemas.microsoft.com/office/drawing/2014/main" val="20001"/>
                    </a:ext>
                  </a:extLst>
                </a:gridCol>
                <a:gridCol w="2672256">
                  <a:extLst>
                    <a:ext uri="{9D8B030D-6E8A-4147-A177-3AD203B41FA5}">
                      <a16:colId xmlns:a16="http://schemas.microsoft.com/office/drawing/2014/main" val="20002"/>
                    </a:ext>
                  </a:extLst>
                </a:gridCol>
              </a:tblGrid>
              <a:tr h="887838">
                <a:tc>
                  <a:txBody>
                    <a:bodyPr/>
                    <a:lstStyle/>
                    <a:p>
                      <a:pPr marL="0" lvl="0" indent="0" algn="ctr" rtl="0">
                        <a:spcBef>
                          <a:spcPts val="0"/>
                        </a:spcBef>
                        <a:spcAft>
                          <a:spcPts val="0"/>
                        </a:spcAft>
                        <a:buNone/>
                      </a:pPr>
                      <a:r>
                        <a:rPr lang="en" sz="2000">
                          <a:solidFill>
                            <a:schemeClr val="lt1"/>
                          </a:solidFill>
                          <a:latin typeface="+mj-lt"/>
                          <a:ea typeface="Figtree"/>
                          <a:cs typeface="Figtree"/>
                          <a:sym typeface="Figtree"/>
                        </a:rPr>
                        <a:t>Medical Transcripts</a:t>
                      </a:r>
                      <a:endParaRPr sz="2000">
                        <a:solidFill>
                          <a:schemeClr val="lt1"/>
                        </a:solidFill>
                        <a:latin typeface="+mj-lt"/>
                        <a:ea typeface="Figtree"/>
                        <a:cs typeface="Figtree"/>
                        <a:sym typeface="Figtre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000" err="1">
                          <a:solidFill>
                            <a:schemeClr val="lt1"/>
                          </a:solidFill>
                          <a:latin typeface="+mj-lt"/>
                          <a:ea typeface="Figtree"/>
                          <a:cs typeface="Figtree"/>
                          <a:sym typeface="Figtree"/>
                        </a:rPr>
                        <a:t>Wikidoc</a:t>
                      </a:r>
                      <a:endParaRPr sz="2000">
                        <a:solidFill>
                          <a:schemeClr val="lt1"/>
                        </a:solidFill>
                        <a:latin typeface="+mj-lt"/>
                        <a:ea typeface="Figtree"/>
                        <a:cs typeface="Figtree"/>
                        <a:sym typeface="Figtre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000" err="1">
                          <a:solidFill>
                            <a:schemeClr val="lt1"/>
                          </a:solidFill>
                          <a:latin typeface="+mj-lt"/>
                          <a:ea typeface="Figtree"/>
                          <a:cs typeface="Figtree"/>
                          <a:sym typeface="Figtree"/>
                        </a:rPr>
                        <a:t>WikiPatient</a:t>
                      </a:r>
                      <a:endParaRPr sz="2000">
                        <a:solidFill>
                          <a:schemeClr val="lt1"/>
                        </a:solidFill>
                        <a:latin typeface="+mj-lt"/>
                        <a:ea typeface="Figtree"/>
                        <a:cs typeface="Figtree"/>
                        <a:sym typeface="Figtre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061678">
                <a:tc>
                  <a:txBody>
                    <a:bodyPr/>
                    <a:lstStyle/>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b="0" i="0" u="none" strike="noStrike" cap="none">
                          <a:solidFill>
                            <a:srgbClr val="000000"/>
                          </a:solidFill>
                          <a:latin typeface="+mj-lt"/>
                          <a:ea typeface="Arial"/>
                          <a:cs typeface="Arial"/>
                          <a:sym typeface="Arial"/>
                        </a:rPr>
                        <a:t>We leveraged GPT-3.5 model to generate 4.5k QA prompts from the medical transcripts</a:t>
                      </a:r>
                      <a:endParaRPr sz="1400" b="0" i="0" u="none" strike="noStrike" cap="none">
                        <a:solidFill>
                          <a:srgbClr val="000000"/>
                        </a:solidFill>
                        <a:latin typeface="+mj-lt"/>
                        <a:ea typeface="Figtree"/>
                        <a:cs typeface="Arial"/>
                        <a:sym typeface="Figtre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b="0" i="0" u="none" strike="noStrike" cap="none" err="1">
                          <a:solidFill>
                            <a:srgbClr val="000000"/>
                          </a:solidFill>
                          <a:latin typeface="+mj-lt"/>
                          <a:ea typeface="Arial"/>
                          <a:cs typeface="Arial"/>
                          <a:sym typeface="Arial"/>
                        </a:rPr>
                        <a:t>Wikidoc</a:t>
                      </a:r>
                      <a:r>
                        <a:rPr lang="en-US" sz="1400" b="0" i="0" u="none" strike="noStrike" cap="none">
                          <a:solidFill>
                            <a:srgbClr val="000000"/>
                          </a:solidFill>
                          <a:latin typeface="+mj-lt"/>
                          <a:ea typeface="Arial"/>
                          <a:cs typeface="Arial"/>
                          <a:sym typeface="Arial"/>
                        </a:rPr>
                        <a:t> is a platform for medical professionals to contribute and edit medical content</a:t>
                      </a:r>
                    </a:p>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b="0" i="0" u="none" strike="noStrike" cap="none">
                          <a:solidFill>
                            <a:srgbClr val="000000"/>
                          </a:solidFill>
                          <a:latin typeface="+mj-lt"/>
                          <a:ea typeface="Figtree"/>
                          <a:cs typeface="Arial"/>
                          <a:sym typeface="Arial"/>
                        </a:rPr>
                        <a:t>10k </a:t>
                      </a:r>
                      <a:r>
                        <a:rPr lang="en-US" sz="1400" b="0" i="0" u="none" strike="noStrike" cap="none" err="1">
                          <a:solidFill>
                            <a:srgbClr val="000000"/>
                          </a:solidFill>
                          <a:latin typeface="+mj-lt"/>
                          <a:ea typeface="Figtree"/>
                          <a:cs typeface="Arial"/>
                          <a:sym typeface="Arial"/>
                        </a:rPr>
                        <a:t>QnA</a:t>
                      </a:r>
                      <a:endParaRPr lang="en-US" sz="1400" b="0" i="0" u="none" strike="noStrike" cap="none">
                        <a:solidFill>
                          <a:srgbClr val="000000"/>
                        </a:solidFill>
                        <a:latin typeface="+mj-lt"/>
                        <a:ea typeface="Figtree"/>
                        <a:cs typeface="Figtree"/>
                        <a:sym typeface="Figtre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b="0" i="0" u="none" strike="noStrike" cap="none" err="1">
                          <a:solidFill>
                            <a:srgbClr val="000000"/>
                          </a:solidFill>
                          <a:latin typeface="+mj-lt"/>
                          <a:ea typeface="Arial"/>
                          <a:cs typeface="Arial"/>
                          <a:sym typeface="Arial"/>
                        </a:rPr>
                        <a:t>WikiPatient</a:t>
                      </a:r>
                      <a:r>
                        <a:rPr lang="en-US" sz="1400" b="0" i="0" u="none" strike="noStrike" cap="none">
                          <a:solidFill>
                            <a:srgbClr val="000000"/>
                          </a:solidFill>
                          <a:latin typeface="+mj-lt"/>
                          <a:ea typeface="Arial"/>
                          <a:cs typeface="Arial"/>
                          <a:sym typeface="Arial"/>
                        </a:rPr>
                        <a:t> a platform for patients to access information and education about diseases</a:t>
                      </a:r>
                    </a:p>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b="0" i="0" u="none" strike="noStrike" cap="none">
                          <a:solidFill>
                            <a:srgbClr val="000000"/>
                          </a:solidFill>
                          <a:latin typeface="+mj-lt"/>
                          <a:ea typeface="Arial"/>
                          <a:cs typeface="Arial"/>
                          <a:sym typeface="Arial"/>
                        </a:rPr>
                        <a:t>5k </a:t>
                      </a:r>
                      <a:r>
                        <a:rPr lang="en-US" sz="1400" b="0" i="0" u="none" strike="noStrike" cap="none" err="1">
                          <a:solidFill>
                            <a:srgbClr val="000000"/>
                          </a:solidFill>
                          <a:latin typeface="+mj-lt"/>
                          <a:ea typeface="Arial"/>
                          <a:cs typeface="Arial"/>
                          <a:sym typeface="Arial"/>
                        </a:rPr>
                        <a:t>QnA</a:t>
                      </a:r>
                      <a:endParaRPr sz="1400" b="0" i="0" u="none" strike="noStrike" cap="none">
                        <a:solidFill>
                          <a:srgbClr val="000000"/>
                        </a:solidFill>
                        <a:latin typeface="+mj-lt"/>
                        <a:ea typeface="Figtree"/>
                        <a:cs typeface="Figtree"/>
                        <a:sym typeface="Figtre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694" name="Google Shape;694;p49"/>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n-lt"/>
              </a:rPr>
              <a:t>DATA </a:t>
            </a:r>
            <a:r>
              <a:rPr lang="en">
                <a:solidFill>
                  <a:schemeClr val="bg2"/>
                </a:solidFill>
                <a:latin typeface="+mn-lt"/>
              </a:rPr>
              <a:t>SOURCES</a:t>
            </a:r>
            <a:endParaRPr>
              <a:solidFill>
                <a:schemeClr val="bg2"/>
              </a:solidFill>
              <a:latin typeface="+mn-lt"/>
            </a:endParaRPr>
          </a:p>
        </p:txBody>
      </p:sp>
      <p:grpSp>
        <p:nvGrpSpPr>
          <p:cNvPr id="697" name="Google Shape;697;p49"/>
          <p:cNvGrpSpPr/>
          <p:nvPr/>
        </p:nvGrpSpPr>
        <p:grpSpPr>
          <a:xfrm rot="5400000" flipH="1">
            <a:off x="-638425" y="956075"/>
            <a:ext cx="2121775" cy="585288"/>
            <a:chOff x="-754050" y="1114125"/>
            <a:chExt cx="2121775" cy="585288"/>
          </a:xfrm>
        </p:grpSpPr>
        <p:sp>
          <p:nvSpPr>
            <p:cNvPr id="698" name="Google Shape;698;p49"/>
            <p:cNvSpPr/>
            <p:nvPr/>
          </p:nvSpPr>
          <p:spPr>
            <a:xfrm>
              <a:off x="1013725" y="1114125"/>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699" name="Google Shape;699;p49"/>
            <p:cNvSpPr/>
            <p:nvPr/>
          </p:nvSpPr>
          <p:spPr>
            <a:xfrm>
              <a:off x="575275"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00" name="Google Shape;700;p49"/>
            <p:cNvSpPr/>
            <p:nvPr/>
          </p:nvSpPr>
          <p:spPr>
            <a:xfrm>
              <a:off x="37325" y="1347200"/>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01" name="Google Shape;701;p49"/>
            <p:cNvSpPr/>
            <p:nvPr/>
          </p:nvSpPr>
          <p:spPr>
            <a:xfrm>
              <a:off x="-366275" y="1282400"/>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02" name="Google Shape;702;p49"/>
            <p:cNvSpPr/>
            <p:nvPr/>
          </p:nvSpPr>
          <p:spPr>
            <a:xfrm>
              <a:off x="-754050" y="16118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03" name="Google Shape;703;p49"/>
            <p:cNvSpPr/>
            <p:nvPr/>
          </p:nvSpPr>
          <p:spPr>
            <a:xfrm rot="10800000" flipH="1">
              <a:off x="374682" y="1611831"/>
              <a:ext cx="83700" cy="84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704" name="Google Shape;704;p49"/>
          <p:cNvGrpSpPr/>
          <p:nvPr/>
        </p:nvGrpSpPr>
        <p:grpSpPr>
          <a:xfrm rot="-5400000">
            <a:off x="7659962" y="3711763"/>
            <a:ext cx="2063744" cy="410081"/>
            <a:chOff x="-696019" y="1114125"/>
            <a:chExt cx="2063744" cy="410081"/>
          </a:xfrm>
        </p:grpSpPr>
        <p:sp>
          <p:nvSpPr>
            <p:cNvPr id="705" name="Google Shape;705;p49"/>
            <p:cNvSpPr/>
            <p:nvPr/>
          </p:nvSpPr>
          <p:spPr>
            <a:xfrm>
              <a:off x="1013725" y="1114125"/>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06" name="Google Shape;706;p49"/>
            <p:cNvSpPr/>
            <p:nvPr/>
          </p:nvSpPr>
          <p:spPr>
            <a:xfrm>
              <a:off x="575275"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07" name="Google Shape;707;p49"/>
            <p:cNvSpPr/>
            <p:nvPr/>
          </p:nvSpPr>
          <p:spPr>
            <a:xfrm>
              <a:off x="37325" y="1347200"/>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08" name="Google Shape;708;p49"/>
            <p:cNvSpPr/>
            <p:nvPr/>
          </p:nvSpPr>
          <p:spPr>
            <a:xfrm>
              <a:off x="-366275" y="1282400"/>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09" name="Google Shape;709;p49"/>
            <p:cNvSpPr/>
            <p:nvPr/>
          </p:nvSpPr>
          <p:spPr>
            <a:xfrm>
              <a:off x="-696019" y="1152481"/>
              <a:ext cx="84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10" name="Google Shape;710;p49"/>
            <p:cNvSpPr/>
            <p:nvPr/>
          </p:nvSpPr>
          <p:spPr>
            <a:xfrm rot="10800000" flipH="1">
              <a:off x="360181" y="1439606"/>
              <a:ext cx="89400" cy="84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FFB2-A8A6-A970-9FFA-5AE0ECA1E2AD}"/>
              </a:ext>
            </a:extLst>
          </p:cNvPr>
          <p:cNvSpPr>
            <a:spLocks noGrp="1"/>
          </p:cNvSpPr>
          <p:nvPr>
            <p:ph type="title"/>
          </p:nvPr>
        </p:nvSpPr>
        <p:spPr>
          <a:xfrm>
            <a:off x="539049" y="247851"/>
            <a:ext cx="7775012" cy="600745"/>
          </a:xfrm>
        </p:spPr>
        <p:txBody>
          <a:bodyPr/>
          <a:lstStyle/>
          <a:p>
            <a:r>
              <a:rPr lang="en">
                <a:latin typeface="+mj-lt"/>
              </a:rPr>
              <a:t>MODELING </a:t>
            </a:r>
            <a:r>
              <a:rPr lang="en">
                <a:solidFill>
                  <a:schemeClr val="bg2"/>
                </a:solidFill>
                <a:latin typeface="+mj-lt"/>
              </a:rPr>
              <a:t>APPROACH</a:t>
            </a:r>
            <a:endParaRPr lang="en-US">
              <a:solidFill>
                <a:schemeClr val="bg2"/>
              </a:solidFill>
              <a:latin typeface="+mj-lt"/>
            </a:endParaRPr>
          </a:p>
        </p:txBody>
      </p:sp>
      <p:sp>
        <p:nvSpPr>
          <p:cNvPr id="4" name="TextBox 3">
            <a:extLst>
              <a:ext uri="{FF2B5EF4-FFF2-40B4-BE49-F238E27FC236}">
                <a16:creationId xmlns:a16="http://schemas.microsoft.com/office/drawing/2014/main" id="{1C3EF72E-82C5-4C43-1EBF-07F6BBC3B316}"/>
              </a:ext>
            </a:extLst>
          </p:cNvPr>
          <p:cNvSpPr txBox="1"/>
          <p:nvPr/>
        </p:nvSpPr>
        <p:spPr>
          <a:xfrm>
            <a:off x="738661" y="1092122"/>
            <a:ext cx="7775011" cy="2462213"/>
          </a:xfrm>
          <a:prstGeom prst="rect">
            <a:avLst/>
          </a:prstGeom>
          <a:noFill/>
        </p:spPr>
        <p:txBody>
          <a:bodyPr wrap="square">
            <a:spAutoFit/>
          </a:bodyPr>
          <a:lstStyle/>
          <a:p>
            <a:pPr algn="l"/>
            <a:r>
              <a:rPr lang="en-IN" b="1" i="0">
                <a:solidFill>
                  <a:schemeClr val="tx1"/>
                </a:solidFill>
                <a:effectLst/>
                <a:latin typeface="+mj-lt"/>
              </a:rPr>
              <a:t>Approach:</a:t>
            </a:r>
          </a:p>
          <a:p>
            <a:pPr marL="285750" indent="-285750" algn="l">
              <a:buFont typeface="Arial" panose="020B0604020202020204" pitchFamily="34" charset="0"/>
              <a:buChar char="•"/>
            </a:pPr>
            <a:r>
              <a:rPr lang="en-IN" b="0" i="0">
                <a:solidFill>
                  <a:schemeClr val="tx1"/>
                </a:solidFill>
                <a:effectLst/>
                <a:latin typeface="+mj-lt"/>
              </a:rPr>
              <a:t>Model: Fine-tuning </a:t>
            </a:r>
            <a:r>
              <a:rPr lang="en-IN" b="0" i="0">
                <a:solidFill>
                  <a:schemeClr val="bg2"/>
                </a:solidFill>
                <a:effectLst/>
                <a:latin typeface="+mj-lt"/>
              </a:rPr>
              <a:t>Vicuna-13B</a:t>
            </a:r>
          </a:p>
          <a:p>
            <a:pPr marL="285750" indent="-285750" algn="l">
              <a:buFont typeface="Arial" panose="020B0604020202020204" pitchFamily="34" charset="0"/>
              <a:buChar char="•"/>
            </a:pPr>
            <a:r>
              <a:rPr lang="en-IN" b="0" i="0">
                <a:solidFill>
                  <a:schemeClr val="tx1"/>
                </a:solidFill>
                <a:effectLst/>
                <a:latin typeface="+mj-lt"/>
              </a:rPr>
              <a:t>Training: </a:t>
            </a:r>
            <a:r>
              <a:rPr lang="en-IN" b="0" i="0" err="1">
                <a:solidFill>
                  <a:schemeClr val="bg2"/>
                </a:solidFill>
                <a:effectLst/>
                <a:latin typeface="+mj-lt"/>
              </a:rPr>
              <a:t>LoRA</a:t>
            </a:r>
            <a:r>
              <a:rPr lang="en-IN" b="0" i="0">
                <a:solidFill>
                  <a:schemeClr val="tx1"/>
                </a:solidFill>
                <a:effectLst/>
                <a:latin typeface="+mj-lt"/>
              </a:rPr>
              <a:t>, </a:t>
            </a:r>
            <a:r>
              <a:rPr lang="en-IN" b="0" i="0">
                <a:solidFill>
                  <a:schemeClr val="bg2"/>
                </a:solidFill>
                <a:effectLst/>
                <a:latin typeface="+mj-lt"/>
              </a:rPr>
              <a:t>PEFT</a:t>
            </a:r>
            <a:r>
              <a:rPr lang="en-IN" b="0" i="0">
                <a:solidFill>
                  <a:schemeClr val="tx1"/>
                </a:solidFill>
                <a:effectLst/>
                <a:latin typeface="+mj-lt"/>
              </a:rPr>
              <a:t>, </a:t>
            </a:r>
            <a:r>
              <a:rPr lang="en-IN" b="0" i="0" err="1">
                <a:solidFill>
                  <a:schemeClr val="bg2"/>
                </a:solidFill>
                <a:effectLst/>
                <a:latin typeface="+mj-lt"/>
              </a:rPr>
              <a:t>bitsandbytes</a:t>
            </a:r>
            <a:endParaRPr lang="en-IN">
              <a:solidFill>
                <a:schemeClr val="tx1"/>
              </a:solidFill>
              <a:latin typeface="+mj-lt"/>
            </a:endParaRPr>
          </a:p>
          <a:p>
            <a:pPr marL="285750" indent="-285750" algn="l">
              <a:buFont typeface="Arial" panose="020B0604020202020204" pitchFamily="34" charset="0"/>
              <a:buChar char="•"/>
            </a:pPr>
            <a:r>
              <a:rPr lang="en-IN" b="0" i="0">
                <a:solidFill>
                  <a:schemeClr val="tx1"/>
                </a:solidFill>
                <a:effectLst/>
                <a:latin typeface="+mj-lt"/>
              </a:rPr>
              <a:t>Hyperparameters: Same as </a:t>
            </a:r>
            <a:r>
              <a:rPr lang="en-IN" b="0" i="0">
                <a:solidFill>
                  <a:schemeClr val="bg2"/>
                </a:solidFill>
                <a:effectLst/>
                <a:latin typeface="+mj-lt"/>
              </a:rPr>
              <a:t>Alpaca</a:t>
            </a:r>
          </a:p>
          <a:p>
            <a:pPr algn="l"/>
            <a:endParaRPr lang="en-IN" b="1" i="0">
              <a:solidFill>
                <a:schemeClr val="tx1"/>
              </a:solidFill>
              <a:effectLst/>
              <a:latin typeface="+mj-lt"/>
            </a:endParaRPr>
          </a:p>
          <a:p>
            <a:pPr algn="l"/>
            <a:r>
              <a:rPr lang="en-IN" b="1" i="0">
                <a:solidFill>
                  <a:schemeClr val="tx1"/>
                </a:solidFill>
                <a:effectLst/>
                <a:latin typeface="+mj-lt"/>
              </a:rPr>
              <a:t>Frameworks:</a:t>
            </a:r>
          </a:p>
          <a:p>
            <a:pPr marL="285750" indent="-285750" algn="l">
              <a:buFont typeface="Arial" panose="020B0604020202020204" pitchFamily="34" charset="0"/>
              <a:buChar char="•"/>
            </a:pPr>
            <a:r>
              <a:rPr lang="en-IN" b="0" i="0">
                <a:solidFill>
                  <a:schemeClr val="tx1"/>
                </a:solidFill>
                <a:effectLst/>
                <a:latin typeface="+mj-lt"/>
              </a:rPr>
              <a:t>LLM Components: </a:t>
            </a:r>
            <a:r>
              <a:rPr lang="en-IN" b="0" i="0" err="1">
                <a:solidFill>
                  <a:schemeClr val="bg2"/>
                </a:solidFill>
                <a:effectLst/>
                <a:latin typeface="+mj-lt"/>
              </a:rPr>
              <a:t>LangChain</a:t>
            </a:r>
            <a:endParaRPr lang="en-IN" b="0" i="0">
              <a:solidFill>
                <a:schemeClr val="tx1"/>
              </a:solidFill>
              <a:effectLst/>
              <a:latin typeface="+mj-lt"/>
            </a:endParaRPr>
          </a:p>
          <a:p>
            <a:pPr marL="285750" indent="-285750" algn="l">
              <a:buFont typeface="Arial" panose="020B0604020202020204" pitchFamily="34" charset="0"/>
              <a:buChar char="•"/>
            </a:pPr>
            <a:r>
              <a:rPr lang="en-IN" b="0" i="0">
                <a:solidFill>
                  <a:schemeClr val="tx1"/>
                </a:solidFill>
                <a:effectLst/>
                <a:latin typeface="+mj-lt"/>
              </a:rPr>
              <a:t>Weights: </a:t>
            </a:r>
            <a:r>
              <a:rPr lang="en-IN" b="0" i="0" err="1">
                <a:solidFill>
                  <a:schemeClr val="bg2"/>
                </a:solidFill>
                <a:effectLst/>
                <a:latin typeface="+mj-lt"/>
              </a:rPr>
              <a:t>HuggingFace</a:t>
            </a:r>
            <a:endParaRPr lang="en-IN" b="0" i="0">
              <a:solidFill>
                <a:schemeClr val="bg2"/>
              </a:solidFill>
              <a:effectLst/>
              <a:latin typeface="+mj-lt"/>
            </a:endParaRPr>
          </a:p>
          <a:p>
            <a:pPr marL="285750" indent="-285750" algn="l">
              <a:buFont typeface="Arial" panose="020B0604020202020204" pitchFamily="34" charset="0"/>
              <a:buChar char="•"/>
            </a:pPr>
            <a:r>
              <a:rPr lang="en-IN" b="0" i="0">
                <a:solidFill>
                  <a:schemeClr val="tx1"/>
                </a:solidFill>
                <a:effectLst/>
                <a:latin typeface="+mj-lt"/>
              </a:rPr>
              <a:t>Training: </a:t>
            </a:r>
            <a:r>
              <a:rPr lang="en-IN" b="0" i="0" err="1">
                <a:solidFill>
                  <a:schemeClr val="bg2"/>
                </a:solidFill>
                <a:effectLst/>
                <a:latin typeface="+mj-lt"/>
              </a:rPr>
              <a:t>PyTorch</a:t>
            </a:r>
            <a:endParaRPr lang="en-IN" b="0" i="0">
              <a:solidFill>
                <a:schemeClr val="bg2"/>
              </a:solidFill>
              <a:effectLst/>
              <a:latin typeface="+mj-lt"/>
            </a:endParaRPr>
          </a:p>
          <a:p>
            <a:pPr marL="285750" indent="-285750" algn="l">
              <a:buFont typeface="Arial" panose="020B0604020202020204" pitchFamily="34" charset="0"/>
              <a:buChar char="•"/>
            </a:pPr>
            <a:r>
              <a:rPr lang="en-IN">
                <a:solidFill>
                  <a:schemeClr val="tx1"/>
                </a:solidFill>
                <a:latin typeface="+mj-lt"/>
              </a:rPr>
              <a:t>Embeddings: </a:t>
            </a:r>
            <a:r>
              <a:rPr lang="en-IN">
                <a:solidFill>
                  <a:schemeClr val="bg2"/>
                </a:solidFill>
                <a:latin typeface="+mj-lt"/>
              </a:rPr>
              <a:t>all-mpnet-base-v2</a:t>
            </a:r>
          </a:p>
          <a:p>
            <a:pPr marL="285750" indent="-285750" algn="l">
              <a:buFont typeface="Arial" panose="020B0604020202020204" pitchFamily="34" charset="0"/>
              <a:buChar char="•"/>
            </a:pPr>
            <a:r>
              <a:rPr lang="en-IN">
                <a:solidFill>
                  <a:schemeClr val="tx1"/>
                </a:solidFill>
                <a:latin typeface="+mj-lt"/>
              </a:rPr>
              <a:t>Vector database: </a:t>
            </a:r>
            <a:r>
              <a:rPr lang="en-IN" err="1">
                <a:solidFill>
                  <a:schemeClr val="bg2"/>
                </a:solidFill>
                <a:latin typeface="+mj-lt"/>
              </a:rPr>
              <a:t>Qdrant</a:t>
            </a:r>
            <a:endParaRPr lang="en-IN" b="0" i="0">
              <a:solidFill>
                <a:schemeClr val="bg2"/>
              </a:solidFill>
              <a:effectLst/>
              <a:latin typeface="+mj-lt"/>
            </a:endParaRPr>
          </a:p>
        </p:txBody>
      </p:sp>
    </p:spTree>
    <p:extLst>
      <p:ext uri="{BB962C8B-B14F-4D97-AF65-F5344CB8AC3E}">
        <p14:creationId xmlns:p14="http://schemas.microsoft.com/office/powerpoint/2010/main" val="1660068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F6C90-216E-A3AE-35C5-34E9366A5A03}"/>
              </a:ext>
            </a:extLst>
          </p:cNvPr>
          <p:cNvSpPr>
            <a:spLocks noGrp="1"/>
          </p:cNvSpPr>
          <p:nvPr>
            <p:ph type="title"/>
          </p:nvPr>
        </p:nvSpPr>
        <p:spPr>
          <a:xfrm>
            <a:off x="643655" y="230021"/>
            <a:ext cx="7704000" cy="572700"/>
          </a:xfrm>
        </p:spPr>
        <p:txBody>
          <a:bodyPr/>
          <a:lstStyle/>
          <a:p>
            <a:r>
              <a:rPr lang="en-US">
                <a:latin typeface="+mj-lt"/>
              </a:rPr>
              <a:t>ARCHITECTURE</a:t>
            </a:r>
          </a:p>
        </p:txBody>
      </p:sp>
      <p:sp>
        <p:nvSpPr>
          <p:cNvPr id="4" name="Google Shape;8838;p70">
            <a:extLst>
              <a:ext uri="{FF2B5EF4-FFF2-40B4-BE49-F238E27FC236}">
                <a16:creationId xmlns:a16="http://schemas.microsoft.com/office/drawing/2014/main" id="{00A7F37C-E587-649C-F604-B0744B12D8E9}"/>
              </a:ext>
            </a:extLst>
          </p:cNvPr>
          <p:cNvSpPr/>
          <p:nvPr/>
        </p:nvSpPr>
        <p:spPr>
          <a:xfrm>
            <a:off x="3919108" y="903400"/>
            <a:ext cx="1243839" cy="967534"/>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j-lt"/>
            </a:endParaRPr>
          </a:p>
        </p:txBody>
      </p:sp>
      <p:grpSp>
        <p:nvGrpSpPr>
          <p:cNvPr id="5" name="Google Shape;8734;p70">
            <a:extLst>
              <a:ext uri="{FF2B5EF4-FFF2-40B4-BE49-F238E27FC236}">
                <a16:creationId xmlns:a16="http://schemas.microsoft.com/office/drawing/2014/main" id="{CC9F9F90-B818-CEC0-DF4B-041AEFF25FA6}"/>
              </a:ext>
            </a:extLst>
          </p:cNvPr>
          <p:cNvGrpSpPr/>
          <p:nvPr/>
        </p:nvGrpSpPr>
        <p:grpSpPr>
          <a:xfrm>
            <a:off x="7383545" y="1116442"/>
            <a:ext cx="520827" cy="457173"/>
            <a:chOff x="3865000" y="847675"/>
            <a:chExt cx="483150" cy="452925"/>
          </a:xfrm>
        </p:grpSpPr>
        <p:sp>
          <p:nvSpPr>
            <p:cNvPr id="6" name="Google Shape;8735;p70">
              <a:extLst>
                <a:ext uri="{FF2B5EF4-FFF2-40B4-BE49-F238E27FC236}">
                  <a16:creationId xmlns:a16="http://schemas.microsoft.com/office/drawing/2014/main" id="{D2263DE7-602F-5AB8-7C4D-26496E597FFF}"/>
                </a:ext>
              </a:extLst>
            </p:cNvPr>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j-lt"/>
              </a:endParaRPr>
            </a:p>
          </p:txBody>
        </p:sp>
        <p:sp>
          <p:nvSpPr>
            <p:cNvPr id="7" name="Google Shape;8736;p70">
              <a:extLst>
                <a:ext uri="{FF2B5EF4-FFF2-40B4-BE49-F238E27FC236}">
                  <a16:creationId xmlns:a16="http://schemas.microsoft.com/office/drawing/2014/main" id="{E46BDBD4-12BF-4ADA-2EB6-673C8EB1E339}"/>
                </a:ext>
              </a:extLst>
            </p:cNvPr>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j-lt"/>
              </a:endParaRPr>
            </a:p>
          </p:txBody>
        </p:sp>
        <p:sp>
          <p:nvSpPr>
            <p:cNvPr id="8" name="Google Shape;8737;p70">
              <a:extLst>
                <a:ext uri="{FF2B5EF4-FFF2-40B4-BE49-F238E27FC236}">
                  <a16:creationId xmlns:a16="http://schemas.microsoft.com/office/drawing/2014/main" id="{AAA8DA91-59BF-9EB7-9948-32A6ED248375}"/>
                </a:ext>
              </a:extLst>
            </p:cNvPr>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j-lt"/>
              </a:endParaRPr>
            </a:p>
          </p:txBody>
        </p:sp>
        <p:sp>
          <p:nvSpPr>
            <p:cNvPr id="9" name="Google Shape;8738;p70">
              <a:extLst>
                <a:ext uri="{FF2B5EF4-FFF2-40B4-BE49-F238E27FC236}">
                  <a16:creationId xmlns:a16="http://schemas.microsoft.com/office/drawing/2014/main" id="{E2CB6A3F-DE20-70A8-852A-9A4CEC5132B5}"/>
                </a:ext>
              </a:extLst>
            </p:cNvPr>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j-lt"/>
              </a:endParaRPr>
            </a:p>
          </p:txBody>
        </p:sp>
      </p:grpSp>
      <p:grpSp>
        <p:nvGrpSpPr>
          <p:cNvPr id="12" name="Google Shape;1130;p64">
            <a:extLst>
              <a:ext uri="{FF2B5EF4-FFF2-40B4-BE49-F238E27FC236}">
                <a16:creationId xmlns:a16="http://schemas.microsoft.com/office/drawing/2014/main" id="{77FB5C6C-6E39-E90E-CAA6-561E9D456206}"/>
              </a:ext>
            </a:extLst>
          </p:cNvPr>
          <p:cNvGrpSpPr/>
          <p:nvPr/>
        </p:nvGrpSpPr>
        <p:grpSpPr>
          <a:xfrm>
            <a:off x="5335098" y="1154187"/>
            <a:ext cx="1932526" cy="364272"/>
            <a:chOff x="6336019" y="3733725"/>
            <a:chExt cx="2566206" cy="351310"/>
          </a:xfrm>
        </p:grpSpPr>
        <p:sp>
          <p:nvSpPr>
            <p:cNvPr id="13" name="Google Shape;1131;p64">
              <a:extLst>
                <a:ext uri="{FF2B5EF4-FFF2-40B4-BE49-F238E27FC236}">
                  <a16:creationId xmlns:a16="http://schemas.microsoft.com/office/drawing/2014/main" id="{DA4580AA-738E-1ADA-B602-4F33A9FC9916}"/>
                </a:ext>
              </a:extLst>
            </p:cNvPr>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mj-lt"/>
                </a:rPr>
                <a:t>Return Answer</a:t>
              </a:r>
              <a:endParaRPr>
                <a:latin typeface="+mj-lt"/>
              </a:endParaRPr>
            </a:p>
          </p:txBody>
        </p:sp>
        <p:sp>
          <p:nvSpPr>
            <p:cNvPr id="14" name="Google Shape;1132;p64">
              <a:extLst>
                <a:ext uri="{FF2B5EF4-FFF2-40B4-BE49-F238E27FC236}">
                  <a16:creationId xmlns:a16="http://schemas.microsoft.com/office/drawing/2014/main" id="{4B6B968C-8A67-5FAB-DB66-906350459894}"/>
                </a:ext>
              </a:extLst>
            </p:cNvPr>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 name="Google Shape;1133;p64">
              <a:extLst>
                <a:ext uri="{FF2B5EF4-FFF2-40B4-BE49-F238E27FC236}">
                  <a16:creationId xmlns:a16="http://schemas.microsoft.com/office/drawing/2014/main" id="{278DA66B-CE17-66C0-FFCE-24DA6BCFB835}"/>
                </a:ext>
              </a:extLst>
            </p:cNvPr>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 name="Google Shape;1134;p64">
              <a:extLst>
                <a:ext uri="{FF2B5EF4-FFF2-40B4-BE49-F238E27FC236}">
                  <a16:creationId xmlns:a16="http://schemas.microsoft.com/office/drawing/2014/main" id="{3F999881-E09F-3A33-3B7D-C0D656BE151E}"/>
                </a:ext>
              </a:extLst>
            </p:cNvPr>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17" name="Google Shape;1130;p64">
            <a:extLst>
              <a:ext uri="{FF2B5EF4-FFF2-40B4-BE49-F238E27FC236}">
                <a16:creationId xmlns:a16="http://schemas.microsoft.com/office/drawing/2014/main" id="{7277B6E6-9860-6B4E-67A4-6D89474A6F3F}"/>
              </a:ext>
            </a:extLst>
          </p:cNvPr>
          <p:cNvGrpSpPr/>
          <p:nvPr/>
        </p:nvGrpSpPr>
        <p:grpSpPr>
          <a:xfrm>
            <a:off x="1764559" y="1154187"/>
            <a:ext cx="2105191" cy="364272"/>
            <a:chOff x="6336019" y="3733725"/>
            <a:chExt cx="2566206" cy="351310"/>
          </a:xfrm>
        </p:grpSpPr>
        <p:sp>
          <p:nvSpPr>
            <p:cNvPr id="18" name="Google Shape;1131;p64">
              <a:extLst>
                <a:ext uri="{FF2B5EF4-FFF2-40B4-BE49-F238E27FC236}">
                  <a16:creationId xmlns:a16="http://schemas.microsoft.com/office/drawing/2014/main" id="{B7114200-3037-89F3-A7E7-5F0411BFFAE2}"/>
                </a:ext>
              </a:extLst>
            </p:cNvPr>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 name="Google Shape;1132;p64">
              <a:extLst>
                <a:ext uri="{FF2B5EF4-FFF2-40B4-BE49-F238E27FC236}">
                  <a16:creationId xmlns:a16="http://schemas.microsoft.com/office/drawing/2014/main" id="{94D8F0C7-7E6D-6E2F-77F4-26AE47827806}"/>
                </a:ext>
              </a:extLst>
            </p:cNvPr>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 name="Google Shape;1133;p64">
              <a:extLst>
                <a:ext uri="{FF2B5EF4-FFF2-40B4-BE49-F238E27FC236}">
                  <a16:creationId xmlns:a16="http://schemas.microsoft.com/office/drawing/2014/main" id="{58CB4F71-4B64-2DF4-FBBB-41431CB97968}"/>
                </a:ext>
              </a:extLst>
            </p:cNvPr>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 name="Google Shape;1134;p64">
              <a:extLst>
                <a:ext uri="{FF2B5EF4-FFF2-40B4-BE49-F238E27FC236}">
                  <a16:creationId xmlns:a16="http://schemas.microsoft.com/office/drawing/2014/main" id="{E20DF623-F699-AD13-D145-B0C6E8784D77}"/>
                </a:ext>
              </a:extLst>
            </p:cNvPr>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22" name="TextBox 21">
            <a:extLst>
              <a:ext uri="{FF2B5EF4-FFF2-40B4-BE49-F238E27FC236}">
                <a16:creationId xmlns:a16="http://schemas.microsoft.com/office/drawing/2014/main" id="{F3383715-E0E6-516A-041A-4D4F5A36931C}"/>
              </a:ext>
            </a:extLst>
          </p:cNvPr>
          <p:cNvSpPr txBox="1"/>
          <p:nvPr/>
        </p:nvSpPr>
        <p:spPr>
          <a:xfrm>
            <a:off x="4207003" y="1100194"/>
            <a:ext cx="744114" cy="307777"/>
          </a:xfrm>
          <a:prstGeom prst="rect">
            <a:avLst/>
          </a:prstGeom>
          <a:noFill/>
        </p:spPr>
        <p:txBody>
          <a:bodyPr wrap="none" rtlCol="0">
            <a:spAutoFit/>
          </a:bodyPr>
          <a:lstStyle/>
          <a:p>
            <a:r>
              <a:rPr lang="en-US">
                <a:solidFill>
                  <a:schemeClr val="hlink"/>
                </a:solidFill>
                <a:uFill>
                  <a:noFill/>
                </a:uFill>
                <a:latin typeface="+mj-lt"/>
                <a:sym typeface="Figtree"/>
              </a:rPr>
              <a:t>Web UI</a:t>
            </a:r>
          </a:p>
        </p:txBody>
      </p:sp>
      <p:sp>
        <p:nvSpPr>
          <p:cNvPr id="23" name="TextBox 22">
            <a:extLst>
              <a:ext uri="{FF2B5EF4-FFF2-40B4-BE49-F238E27FC236}">
                <a16:creationId xmlns:a16="http://schemas.microsoft.com/office/drawing/2014/main" id="{263DCB47-C2F4-418C-52CE-8195B38B00C1}"/>
              </a:ext>
            </a:extLst>
          </p:cNvPr>
          <p:cNvSpPr txBox="1"/>
          <p:nvPr/>
        </p:nvSpPr>
        <p:spPr>
          <a:xfrm>
            <a:off x="1794210" y="1175777"/>
            <a:ext cx="1650020" cy="307777"/>
          </a:xfrm>
          <a:prstGeom prst="rect">
            <a:avLst/>
          </a:prstGeom>
          <a:noFill/>
        </p:spPr>
        <p:txBody>
          <a:bodyPr wrap="square" rtlCol="0">
            <a:spAutoFit/>
          </a:bodyPr>
          <a:lstStyle/>
          <a:p>
            <a:r>
              <a:rPr lang="en-US">
                <a:solidFill>
                  <a:schemeClr val="hlink"/>
                </a:solidFill>
                <a:uFill>
                  <a:noFill/>
                </a:uFill>
                <a:latin typeface="+mj-lt"/>
              </a:rPr>
              <a:t>Upload Report</a:t>
            </a:r>
          </a:p>
        </p:txBody>
      </p:sp>
      <p:sp>
        <p:nvSpPr>
          <p:cNvPr id="48" name="Rectangle 47">
            <a:extLst>
              <a:ext uri="{FF2B5EF4-FFF2-40B4-BE49-F238E27FC236}">
                <a16:creationId xmlns:a16="http://schemas.microsoft.com/office/drawing/2014/main" id="{CD042599-F1AC-2F44-4557-F462758A995E}"/>
              </a:ext>
            </a:extLst>
          </p:cNvPr>
          <p:cNvSpPr/>
          <p:nvPr/>
        </p:nvSpPr>
        <p:spPr>
          <a:xfrm>
            <a:off x="526115" y="2571750"/>
            <a:ext cx="1700475" cy="55278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hlink"/>
                </a:solidFill>
                <a:uFill>
                  <a:noFill/>
                </a:uFill>
                <a:latin typeface="+mj-lt"/>
                <a:cs typeface="Arial"/>
              </a:rPr>
              <a:t>Create embeddings </a:t>
            </a:r>
          </a:p>
        </p:txBody>
      </p:sp>
      <p:sp>
        <p:nvSpPr>
          <p:cNvPr id="49" name="Rectangle 48">
            <a:extLst>
              <a:ext uri="{FF2B5EF4-FFF2-40B4-BE49-F238E27FC236}">
                <a16:creationId xmlns:a16="http://schemas.microsoft.com/office/drawing/2014/main" id="{D872A295-1E71-3E94-3E9D-A14CEB80813F}"/>
              </a:ext>
            </a:extLst>
          </p:cNvPr>
          <p:cNvSpPr/>
          <p:nvPr/>
        </p:nvSpPr>
        <p:spPr>
          <a:xfrm>
            <a:off x="1445867" y="3509381"/>
            <a:ext cx="1700475" cy="58640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hlink"/>
                </a:solidFill>
                <a:uFill>
                  <a:noFill/>
                </a:uFill>
                <a:latin typeface="+mj-lt"/>
                <a:cs typeface="Arial"/>
              </a:rPr>
              <a:t>Create Index</a:t>
            </a:r>
          </a:p>
        </p:txBody>
      </p:sp>
      <p:sp>
        <p:nvSpPr>
          <p:cNvPr id="50" name="Rectangle 49">
            <a:extLst>
              <a:ext uri="{FF2B5EF4-FFF2-40B4-BE49-F238E27FC236}">
                <a16:creationId xmlns:a16="http://schemas.microsoft.com/office/drawing/2014/main" id="{19C96E99-3CDE-4515-91D9-97FDC66572CA}"/>
              </a:ext>
            </a:extLst>
          </p:cNvPr>
          <p:cNvSpPr/>
          <p:nvPr/>
        </p:nvSpPr>
        <p:spPr>
          <a:xfrm>
            <a:off x="2559476" y="2571751"/>
            <a:ext cx="1700475" cy="58640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hlink"/>
                </a:solidFill>
                <a:uFill>
                  <a:noFill/>
                </a:uFill>
                <a:latin typeface="+mj-lt"/>
                <a:cs typeface="Arial"/>
              </a:rPr>
              <a:t>Embed user question</a:t>
            </a:r>
          </a:p>
        </p:txBody>
      </p:sp>
      <p:sp>
        <p:nvSpPr>
          <p:cNvPr id="51" name="Rectangle 50">
            <a:extLst>
              <a:ext uri="{FF2B5EF4-FFF2-40B4-BE49-F238E27FC236}">
                <a16:creationId xmlns:a16="http://schemas.microsoft.com/office/drawing/2014/main" id="{BFAC40D8-752F-118B-EAC1-46EFEF744A59}"/>
              </a:ext>
            </a:extLst>
          </p:cNvPr>
          <p:cNvSpPr/>
          <p:nvPr/>
        </p:nvSpPr>
        <p:spPr>
          <a:xfrm>
            <a:off x="3507167" y="3507011"/>
            <a:ext cx="1886654" cy="58640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hlink"/>
                </a:solidFill>
                <a:uFill>
                  <a:noFill/>
                </a:uFill>
                <a:latin typeface="+mj-lt"/>
                <a:cs typeface="Arial"/>
              </a:rPr>
              <a:t>Calculate similarities</a:t>
            </a:r>
          </a:p>
        </p:txBody>
      </p:sp>
      <p:sp>
        <p:nvSpPr>
          <p:cNvPr id="52" name="Rectangle 51">
            <a:extLst>
              <a:ext uri="{FF2B5EF4-FFF2-40B4-BE49-F238E27FC236}">
                <a16:creationId xmlns:a16="http://schemas.microsoft.com/office/drawing/2014/main" id="{45572ECA-C6BD-AD6E-23E6-7676EAB2E8D0}"/>
              </a:ext>
            </a:extLst>
          </p:cNvPr>
          <p:cNvSpPr/>
          <p:nvPr/>
        </p:nvSpPr>
        <p:spPr>
          <a:xfrm>
            <a:off x="4638501" y="2587643"/>
            <a:ext cx="1700475" cy="58640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hlink"/>
                </a:solidFill>
                <a:uFill>
                  <a:noFill/>
                </a:uFill>
                <a:latin typeface="+mj-lt"/>
                <a:cs typeface="Arial"/>
              </a:rPr>
              <a:t>Fetch relevant text from transcripts</a:t>
            </a:r>
          </a:p>
        </p:txBody>
      </p:sp>
      <p:sp>
        <p:nvSpPr>
          <p:cNvPr id="53" name="Rectangle 52">
            <a:extLst>
              <a:ext uri="{FF2B5EF4-FFF2-40B4-BE49-F238E27FC236}">
                <a16:creationId xmlns:a16="http://schemas.microsoft.com/office/drawing/2014/main" id="{02232C4B-273F-11E5-7334-44F0C5DB5C05}"/>
              </a:ext>
            </a:extLst>
          </p:cNvPr>
          <p:cNvSpPr/>
          <p:nvPr/>
        </p:nvSpPr>
        <p:spPr>
          <a:xfrm>
            <a:off x="5754646" y="3516152"/>
            <a:ext cx="1700475" cy="57726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hlink"/>
                </a:solidFill>
                <a:uFill>
                  <a:noFill/>
                </a:uFill>
                <a:latin typeface="+mj-lt"/>
                <a:cs typeface="Arial"/>
              </a:rPr>
              <a:t>Ask LLM </a:t>
            </a:r>
          </a:p>
        </p:txBody>
      </p:sp>
      <p:sp>
        <p:nvSpPr>
          <p:cNvPr id="58" name="Rectangle 57">
            <a:extLst>
              <a:ext uri="{FF2B5EF4-FFF2-40B4-BE49-F238E27FC236}">
                <a16:creationId xmlns:a16="http://schemas.microsoft.com/office/drawing/2014/main" id="{9C580FC1-A547-5FC6-83A9-9ECAA3386494}"/>
              </a:ext>
            </a:extLst>
          </p:cNvPr>
          <p:cNvSpPr/>
          <p:nvPr/>
        </p:nvSpPr>
        <p:spPr>
          <a:xfrm>
            <a:off x="6666781" y="2584144"/>
            <a:ext cx="1700475" cy="58640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hlink"/>
                </a:solidFill>
                <a:uFill>
                  <a:noFill/>
                </a:uFill>
                <a:latin typeface="+mj-lt"/>
                <a:cs typeface="Arial"/>
              </a:rPr>
              <a:t>Generate Answer</a:t>
            </a:r>
          </a:p>
        </p:txBody>
      </p:sp>
      <p:sp>
        <p:nvSpPr>
          <p:cNvPr id="60" name="Rounded Rectangle 59">
            <a:extLst>
              <a:ext uri="{FF2B5EF4-FFF2-40B4-BE49-F238E27FC236}">
                <a16:creationId xmlns:a16="http://schemas.microsoft.com/office/drawing/2014/main" id="{CF1042F7-0EC5-ED53-A1DF-2697F8DE7816}"/>
              </a:ext>
            </a:extLst>
          </p:cNvPr>
          <p:cNvSpPr/>
          <p:nvPr/>
        </p:nvSpPr>
        <p:spPr>
          <a:xfrm>
            <a:off x="333387" y="2467625"/>
            <a:ext cx="8229600" cy="1772475"/>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65" name="Google Shape;9345;p72">
            <a:extLst>
              <a:ext uri="{FF2B5EF4-FFF2-40B4-BE49-F238E27FC236}">
                <a16:creationId xmlns:a16="http://schemas.microsoft.com/office/drawing/2014/main" id="{76FB37C0-86DC-B90A-B8B8-54046EDB33FE}"/>
              </a:ext>
            </a:extLst>
          </p:cNvPr>
          <p:cNvGrpSpPr/>
          <p:nvPr/>
        </p:nvGrpSpPr>
        <p:grpSpPr>
          <a:xfrm>
            <a:off x="1191860" y="1146126"/>
            <a:ext cx="368987" cy="366992"/>
            <a:chOff x="-64401400" y="1914475"/>
            <a:chExt cx="319000" cy="317275"/>
          </a:xfrm>
        </p:grpSpPr>
        <p:sp>
          <p:nvSpPr>
            <p:cNvPr id="66" name="Google Shape;9346;p72">
              <a:extLst>
                <a:ext uri="{FF2B5EF4-FFF2-40B4-BE49-F238E27FC236}">
                  <a16:creationId xmlns:a16="http://schemas.microsoft.com/office/drawing/2014/main" id="{628192B2-61C1-8F18-F78A-73B51384AEC9}"/>
                </a:ext>
              </a:extLst>
            </p:cNvPr>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7" name="Google Shape;9347;p72">
              <a:extLst>
                <a:ext uri="{FF2B5EF4-FFF2-40B4-BE49-F238E27FC236}">
                  <a16:creationId xmlns:a16="http://schemas.microsoft.com/office/drawing/2014/main" id="{0A4C03CE-B65F-05D3-4AA4-616E8ED6DD8C}"/>
                </a:ext>
              </a:extLst>
            </p:cNvPr>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8" name="Google Shape;9348;p72">
              <a:extLst>
                <a:ext uri="{FF2B5EF4-FFF2-40B4-BE49-F238E27FC236}">
                  <a16:creationId xmlns:a16="http://schemas.microsoft.com/office/drawing/2014/main" id="{502BA74E-38DC-CF1C-91AD-D7FEFF5D27C3}"/>
                </a:ext>
              </a:extLst>
            </p:cNvPr>
            <p:cNvSpPr/>
            <p:nvPr/>
          </p:nvSpPr>
          <p:spPr>
            <a:xfrm>
              <a:off x="-64212375" y="2210450"/>
              <a:ext cx="5525" cy="25"/>
            </a:xfrm>
            <a:custGeom>
              <a:avLst/>
              <a:gdLst/>
              <a:ahLst/>
              <a:cxnLst/>
              <a:rect l="l" t="t" r="r" b="b"/>
              <a:pathLst>
                <a:path w="221" h="1" extrusionOk="0">
                  <a:moveTo>
                    <a:pt x="1" y="1"/>
                  </a:moveTo>
                  <a:lnTo>
                    <a:pt x="22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69" name="Google Shape;1055;p64">
            <a:extLst>
              <a:ext uri="{FF2B5EF4-FFF2-40B4-BE49-F238E27FC236}">
                <a16:creationId xmlns:a16="http://schemas.microsoft.com/office/drawing/2014/main" id="{CD1580FC-54AA-097F-D6CA-BE044CA8C590}"/>
              </a:ext>
            </a:extLst>
          </p:cNvPr>
          <p:cNvGrpSpPr/>
          <p:nvPr/>
        </p:nvGrpSpPr>
        <p:grpSpPr>
          <a:xfrm>
            <a:off x="4303880" y="1888492"/>
            <a:ext cx="474294" cy="551291"/>
            <a:chOff x="4727025" y="1332775"/>
            <a:chExt cx="59900" cy="69625"/>
          </a:xfrm>
        </p:grpSpPr>
        <p:sp>
          <p:nvSpPr>
            <p:cNvPr id="70" name="Google Shape;1056;p64">
              <a:extLst>
                <a:ext uri="{FF2B5EF4-FFF2-40B4-BE49-F238E27FC236}">
                  <a16:creationId xmlns:a16="http://schemas.microsoft.com/office/drawing/2014/main" id="{85CC78F5-4A69-68D5-4710-F9199CC06A2E}"/>
                </a:ext>
              </a:extLst>
            </p:cNvPr>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latin typeface="+mj-lt"/>
              </a:endParaRPr>
            </a:p>
          </p:txBody>
        </p:sp>
        <p:sp>
          <p:nvSpPr>
            <p:cNvPr id="71" name="Google Shape;1057;p64">
              <a:extLst>
                <a:ext uri="{FF2B5EF4-FFF2-40B4-BE49-F238E27FC236}">
                  <a16:creationId xmlns:a16="http://schemas.microsoft.com/office/drawing/2014/main" id="{1771F894-0237-D8C9-3CE2-6A6C5006906C}"/>
                </a:ext>
              </a:extLst>
            </p:cNvPr>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latin typeface="+mj-lt"/>
              </a:endParaRPr>
            </a:p>
          </p:txBody>
        </p:sp>
      </p:grpSp>
      <p:cxnSp>
        <p:nvCxnSpPr>
          <p:cNvPr id="76" name="Elbow Connector 75">
            <a:extLst>
              <a:ext uri="{FF2B5EF4-FFF2-40B4-BE49-F238E27FC236}">
                <a16:creationId xmlns:a16="http://schemas.microsoft.com/office/drawing/2014/main" id="{DDAA6956-940C-CF43-5A54-E519D7BC056C}"/>
              </a:ext>
            </a:extLst>
          </p:cNvPr>
          <p:cNvCxnSpPr>
            <a:cxnSpLocks/>
            <a:stCxn id="48" idx="2"/>
            <a:endCxn id="49" idx="1"/>
          </p:cNvCxnSpPr>
          <p:nvPr/>
        </p:nvCxnSpPr>
        <p:spPr>
          <a:xfrm rot="16200000" flipH="1">
            <a:off x="1072085" y="3428804"/>
            <a:ext cx="678050" cy="69514"/>
          </a:xfrm>
          <a:prstGeom prst="bentConnector2">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3B973A65-FC0C-8181-AD47-63FBABD45CC3}"/>
              </a:ext>
            </a:extLst>
          </p:cNvPr>
          <p:cNvCxnSpPr>
            <a:cxnSpLocks/>
            <a:stCxn id="50" idx="1"/>
            <a:endCxn id="49" idx="0"/>
          </p:cNvCxnSpPr>
          <p:nvPr/>
        </p:nvCxnSpPr>
        <p:spPr>
          <a:xfrm rot="10800000" flipV="1">
            <a:off x="2296106" y="2864955"/>
            <a:ext cx="263371" cy="644425"/>
          </a:xfrm>
          <a:prstGeom prst="bentConnector2">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F8C8176-75D6-5A8E-CAB9-FC976FF4EF0E}"/>
              </a:ext>
            </a:extLst>
          </p:cNvPr>
          <p:cNvCxnSpPr>
            <a:cxnSpLocks/>
            <a:stCxn id="50" idx="2"/>
            <a:endCxn id="51" idx="1"/>
          </p:cNvCxnSpPr>
          <p:nvPr/>
        </p:nvCxnSpPr>
        <p:spPr>
          <a:xfrm rot="16200000" flipH="1">
            <a:off x="3137412" y="3430461"/>
            <a:ext cx="642056" cy="97453"/>
          </a:xfrm>
          <a:prstGeom prst="bentConnector2">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C78C4B54-AA02-61BB-11EE-0D28847AE659}"/>
              </a:ext>
            </a:extLst>
          </p:cNvPr>
          <p:cNvCxnSpPr>
            <a:cxnSpLocks/>
            <a:stCxn id="52" idx="1"/>
            <a:endCxn id="51" idx="0"/>
          </p:cNvCxnSpPr>
          <p:nvPr/>
        </p:nvCxnSpPr>
        <p:spPr>
          <a:xfrm rot="10800000" flipV="1">
            <a:off x="4450495" y="2880847"/>
            <a:ext cx="188007" cy="626163"/>
          </a:xfrm>
          <a:prstGeom prst="bentConnector2">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5" name="Elbow Connector 94">
            <a:extLst>
              <a:ext uri="{FF2B5EF4-FFF2-40B4-BE49-F238E27FC236}">
                <a16:creationId xmlns:a16="http://schemas.microsoft.com/office/drawing/2014/main" id="{0346E9CE-DAEA-CECA-025F-A41A0342144E}"/>
              </a:ext>
            </a:extLst>
          </p:cNvPr>
          <p:cNvCxnSpPr>
            <a:cxnSpLocks/>
            <a:stCxn id="53" idx="1"/>
            <a:endCxn id="52" idx="2"/>
          </p:cNvCxnSpPr>
          <p:nvPr/>
        </p:nvCxnSpPr>
        <p:spPr>
          <a:xfrm rot="10800000">
            <a:off x="5488740" y="3174052"/>
            <a:ext cx="265907" cy="630734"/>
          </a:xfrm>
          <a:prstGeom prst="bentConnector2">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0E026129-91A6-16C8-4F1D-430CACE5C584}"/>
              </a:ext>
            </a:extLst>
          </p:cNvPr>
          <p:cNvCxnSpPr>
            <a:cxnSpLocks/>
            <a:stCxn id="53" idx="0"/>
            <a:endCxn id="58" idx="1"/>
          </p:cNvCxnSpPr>
          <p:nvPr/>
        </p:nvCxnSpPr>
        <p:spPr>
          <a:xfrm rot="5400000" flipH="1" flipV="1">
            <a:off x="6316431" y="3165803"/>
            <a:ext cx="638803" cy="61897"/>
          </a:xfrm>
          <a:prstGeom prst="bentConnector2">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870585"/>
      </p:ext>
    </p:extLst>
  </p:cSld>
  <p:clrMapOvr>
    <a:masterClrMapping/>
  </p:clrMapOvr>
</p:sld>
</file>

<file path=ppt/theme/theme1.xml><?xml version="1.0" encoding="utf-8"?>
<a:theme xmlns:a="http://schemas.openxmlformats.org/drawingml/2006/main" name="Genital HPV Infection Breakthrough by Slidesgo">
  <a:themeElements>
    <a:clrScheme name="Simple Light">
      <a:dk1>
        <a:srgbClr val="191919"/>
      </a:dk1>
      <a:lt1>
        <a:srgbClr val="FFFFFF"/>
      </a:lt1>
      <a:dk2>
        <a:srgbClr val="37B19D"/>
      </a:dk2>
      <a:lt2>
        <a:srgbClr val="91D2C8"/>
      </a:lt2>
      <a:accent1>
        <a:srgbClr val="EFEFE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eb9524d-fca6-4ca7-9e51-96be1e25def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733FD6CC3C0442AC239C0377F70B1F" ma:contentTypeVersion="6" ma:contentTypeDescription="Create a new document." ma:contentTypeScope="" ma:versionID="bf3590a126e1fe9d168340094a70d71f">
  <xsd:schema xmlns:xsd="http://www.w3.org/2001/XMLSchema" xmlns:xs="http://www.w3.org/2001/XMLSchema" xmlns:p="http://schemas.microsoft.com/office/2006/metadata/properties" xmlns:ns3="9eb9524d-fca6-4ca7-9e51-96be1e25defd" xmlns:ns4="21d25372-050e-4545-beda-f11b5e532d3a" targetNamespace="http://schemas.microsoft.com/office/2006/metadata/properties" ma:root="true" ma:fieldsID="929b8a4a041d857d9e10501d73f8a29d" ns3:_="" ns4:_="">
    <xsd:import namespace="9eb9524d-fca6-4ca7-9e51-96be1e25defd"/>
    <xsd:import namespace="21d25372-050e-4545-beda-f11b5e532d3a"/>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b9524d-fca6-4ca7-9e51-96be1e25de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1d25372-050e-4545-beda-f11b5e532d3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97695A-6FE4-4B2F-913E-EF4E079885EE}">
  <ds:schemaRefs>
    <ds:schemaRef ds:uri="21d25372-050e-4545-beda-f11b5e532d3a"/>
    <ds:schemaRef ds:uri="9eb9524d-fca6-4ca7-9e51-96be1e25de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F9A8E23-B741-46F9-BC43-0A1A296B4EC6}">
  <ds:schemaRefs>
    <ds:schemaRef ds:uri="http://schemas.microsoft.com/sharepoint/v3/contenttype/forms"/>
  </ds:schemaRefs>
</ds:datastoreItem>
</file>

<file path=customXml/itemProps3.xml><?xml version="1.0" encoding="utf-8"?>
<ds:datastoreItem xmlns:ds="http://schemas.openxmlformats.org/officeDocument/2006/customXml" ds:itemID="{FF5FFE8F-3B30-41D1-8B5F-FC7AA0270D5E}">
  <ds:schemaRefs>
    <ds:schemaRef ds:uri="21d25372-050e-4545-beda-f11b5e532d3a"/>
    <ds:schemaRef ds:uri="9eb9524d-fca6-4ca7-9e51-96be1e25de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29</Slides>
  <Notes>13</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Genital HPV Infection Breakthrough by Slidesgo</vt:lpstr>
      <vt:lpstr>MedVicuna</vt:lpstr>
      <vt:lpstr>OUR TEAM</vt:lpstr>
      <vt:lpstr>INTRODUCTION</vt:lpstr>
      <vt:lpstr>01</vt:lpstr>
      <vt:lpstr>OBJECTIVES</vt:lpstr>
      <vt:lpstr>Live Demo</vt:lpstr>
      <vt:lpstr>DATA SOURCES</vt:lpstr>
      <vt:lpstr>MODELING APPROACH</vt:lpstr>
      <vt:lpstr>ARCHITECTURE</vt:lpstr>
      <vt:lpstr>RESULTS</vt:lpstr>
      <vt:lpstr>FUTURE WORK</vt:lpstr>
      <vt:lpstr>THANK YOU!</vt:lpstr>
      <vt:lpstr>RESOURCES</vt:lpstr>
      <vt:lpstr>APPENDIX </vt:lpstr>
      <vt:lpstr>DATA SAMPLES</vt:lpstr>
      <vt:lpstr>MODELING APPROACH</vt:lpstr>
      <vt:lpstr>DATA &amp; MODELING LIMITATIONS</vt:lpstr>
      <vt:lpstr>TRANSCRIPT ANALYZER INPUT</vt:lpstr>
      <vt:lpstr>TRANSCRIPT ANALYZER OUTPUT</vt:lpstr>
      <vt:lpstr>DIAGNOSIS OR TREATMENT PLAN </vt:lpstr>
      <vt:lpstr>POTENTIAL ADVERSE REACTIONS</vt:lpstr>
      <vt:lpstr>POTENTIAL FUTURE MEDICAL CONDITIONS</vt:lpstr>
      <vt:lpstr>FINDING ISSUES IN THE REPORT</vt:lpstr>
      <vt:lpstr>AUTOMATIC MEDICAL CODING</vt:lpstr>
      <vt:lpstr>PDF PARSER INPUT</vt:lpstr>
      <vt:lpstr>PDF PARSER OUTPUT</vt:lpstr>
      <vt:lpstr>GENERAL MEDICAL QA INPUT</vt:lpstr>
      <vt:lpstr>GENERAL INFERENCE OF MODEL</vt:lpstr>
      <vt:lpstr>REPORT SUMMARIZER OUTPUT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DocBot</dc:title>
  <cp:revision>3</cp:revision>
  <cp:lastPrinted>2023-05-01T14:08:23Z</cp:lastPrinted>
  <dcterms:modified xsi:type="dcterms:W3CDTF">2023-05-02T05:09:03Z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0x01010078733FD6CC3C0442AC239C0377F70B1F</vt:lpwstr>
  </property>
</Properties>
</file>